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9" r:id="rId4"/>
    <p:sldId id="295" r:id="rId5"/>
    <p:sldId id="262" r:id="rId6"/>
    <p:sldId id="263" r:id="rId7"/>
    <p:sldId id="320" r:id="rId8"/>
    <p:sldId id="321" r:id="rId9"/>
    <p:sldId id="323" r:id="rId10"/>
    <p:sldId id="282" r:id="rId11"/>
    <p:sldId id="29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79"/>
    <p:restoredTop sz="75000"/>
  </p:normalViewPr>
  <p:slideViewPr>
    <p:cSldViewPr snapToGrid="0" snapToObjects="1">
      <p:cViewPr varScale="1">
        <p:scale>
          <a:sx n="45" d="100"/>
          <a:sy n="45" d="100"/>
        </p:scale>
        <p:origin x="192" y="10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dgm:spPr>
        <a:solidFill>
          <a:schemeClr val="accent2">
            <a:lumMod val="75000"/>
          </a:schemeClr>
        </a:solidFill>
      </dgm:spPr>
      <dgm:t>
        <a:bodyPr/>
        <a:lstStyle/>
        <a:p>
          <a:pPr>
            <a:buNone/>
          </a:pPr>
          <a:r>
            <a:rPr lang="en-US" b="1" dirty="0"/>
            <a:t>Digitization</a:t>
          </a:r>
        </a:p>
        <a:p>
          <a:pPr>
            <a:buNone/>
          </a:pPr>
          <a:r>
            <a:rPr lang="en-US" b="0" dirty="0"/>
            <a:t>(DIY Book Scanner)</a:t>
          </a:r>
          <a:endParaRPr lang="en-US" dirty="0"/>
        </a:p>
      </dgm:t>
    </dgm:pt>
    <dgm:pt modelId="{C6999E19-5CFF-3847-8955-6C0CF81AD135}" type="parTrans" cxnId="{19196EB7-1037-8B4B-B011-03C7318A507D}">
      <dgm:prSet/>
      <dgm:spPr/>
      <dgm:t>
        <a:bodyPr/>
        <a:lstStyle/>
        <a:p>
          <a:endParaRPr lang="en-US"/>
        </a:p>
      </dgm:t>
    </dgm:pt>
    <dgm:pt modelId="{2E241689-8A4E-014B-8132-C435383F5B57}" type="sibTrans" cxnId="{19196EB7-1037-8B4B-B011-03C7318A507D}">
      <dgm:prSet/>
      <dgm:spPr>
        <a:solidFill>
          <a:schemeClr val="accent2">
            <a:lumMod val="20000"/>
            <a:lumOff val="80000"/>
          </a:schemeClr>
        </a:solidFill>
        <a:ln w="3175">
          <a:solidFill>
            <a:schemeClr val="tx1">
              <a:lumMod val="75000"/>
              <a:lumOff val="25000"/>
            </a:schemeClr>
          </a:solidFill>
        </a:ln>
      </dgm:spPr>
      <dgm:t>
        <a:bodyPr/>
        <a:lstStyle/>
        <a:p>
          <a:endParaRPr lang="en-US"/>
        </a:p>
      </dgm:t>
    </dgm:pt>
    <dgm:pt modelId="{D593BC92-9AB6-6A43-8E6E-E01D8A27C7F4}">
      <dgm:prSet phldrT="[Text]"/>
      <dgm:spPr>
        <a:solidFill>
          <a:schemeClr val="accent5">
            <a:lumMod val="75000"/>
          </a:schemeClr>
        </a:solidFill>
      </dgm:spPr>
      <dgm:t>
        <a:bodyPr/>
        <a:lstStyle/>
        <a:p>
          <a:pPr>
            <a:buNone/>
          </a:pPr>
          <a:r>
            <a:rPr lang="en-US" b="1" dirty="0"/>
            <a:t>Document Segmentation </a:t>
          </a:r>
        </a:p>
        <a:p>
          <a:pPr>
            <a:buNone/>
          </a:pPr>
          <a:r>
            <a:rPr lang="en-US" b="0" dirty="0"/>
            <a:t>(</a:t>
          </a:r>
          <a:r>
            <a:rPr lang="en-US" b="0" dirty="0" err="1"/>
            <a:t>Pixel.js</a:t>
          </a:r>
          <a:r>
            <a:rPr lang="en-US" b="0" dirty="0"/>
            <a:t> &amp; Calvo's Method)</a:t>
          </a:r>
          <a:endParaRPr lang="en-US" dirty="0"/>
        </a:p>
      </dgm:t>
    </dgm:pt>
    <dgm:pt modelId="{5F4ADCB3-B296-2F4D-A620-219B2C4E4258}" type="parTrans" cxnId="{214F0D28-AF82-3C45-8C14-347090E44E51}">
      <dgm:prSet/>
      <dgm:spPr/>
      <dgm:t>
        <a:bodyPr/>
        <a:lstStyle/>
        <a:p>
          <a:endParaRPr lang="en-US"/>
        </a:p>
      </dgm:t>
    </dgm:pt>
    <dgm:pt modelId="{9CCB809A-DC1C-5346-B34E-452E161BAEB1}" type="sibTrans" cxnId="{214F0D28-AF82-3C45-8C14-347090E44E51}">
      <dgm:prSet/>
      <dgm:spPr>
        <a:solidFill>
          <a:schemeClr val="accent5">
            <a:lumMod val="20000"/>
            <a:lumOff val="80000"/>
          </a:schemeClr>
        </a:solidFill>
        <a:ln w="3175">
          <a:solidFill>
            <a:schemeClr val="tx1">
              <a:lumMod val="75000"/>
              <a:lumOff val="25000"/>
            </a:schemeClr>
          </a:solidFill>
        </a:ln>
      </dgm:spPr>
      <dgm:t>
        <a:bodyPr/>
        <a:lstStyle/>
        <a:p>
          <a:endParaRPr lang="en-US"/>
        </a:p>
      </dgm:t>
    </dgm:pt>
    <dgm:pt modelId="{79D4BF70-8929-0E45-BF6A-22EB90B1F84B}">
      <dgm:prSet/>
      <dgm:spPr>
        <a:solidFill>
          <a:schemeClr val="accent5">
            <a:lumMod val="75000"/>
          </a:schemeClr>
        </a:solidFill>
      </dgm:spPr>
      <dgm:t>
        <a:bodyPr/>
        <a:lstStyle/>
        <a:p>
          <a:r>
            <a:rPr lang="en-US" b="1" dirty="0"/>
            <a:t>Optical Music Recognition </a:t>
          </a:r>
        </a:p>
        <a:p>
          <a:pPr>
            <a:buNone/>
          </a:pPr>
          <a:r>
            <a:rPr lang="en-US" dirty="0"/>
            <a:t>(Interactive Classifier)</a:t>
          </a:r>
          <a:endParaRPr lang="en-US" b="1" dirty="0"/>
        </a:p>
      </dgm:t>
    </dgm:pt>
    <dgm:pt modelId="{D51D50EB-80F4-DE49-A4DD-0C20F36EACD3}" type="parTrans" cxnId="{EA34508A-2896-4545-86E1-333F935D75C2}">
      <dgm:prSet/>
      <dgm:spPr/>
      <dgm:t>
        <a:bodyPr/>
        <a:lstStyle/>
        <a:p>
          <a:endParaRPr lang="en-US"/>
        </a:p>
      </dgm:t>
    </dgm:pt>
    <dgm:pt modelId="{5403C478-8EB1-F345-9BE9-874133EF65A1}" type="sibTrans" cxnId="{EA34508A-2896-4545-86E1-333F935D75C2}">
      <dgm:prSet/>
      <dgm:spPr>
        <a:solidFill>
          <a:schemeClr val="accent5">
            <a:lumMod val="20000"/>
            <a:lumOff val="80000"/>
          </a:schemeClr>
        </a:solidFill>
        <a:ln w="3175">
          <a:solidFill>
            <a:schemeClr val="tx1">
              <a:lumMod val="75000"/>
              <a:lumOff val="25000"/>
            </a:schemeClr>
          </a:solidFill>
        </a:ln>
      </dgm:spPr>
      <dgm:t>
        <a:bodyPr/>
        <a:lstStyle/>
        <a:p>
          <a:endParaRPr lang="en-US"/>
        </a:p>
      </dgm:t>
    </dgm:pt>
    <dgm:pt modelId="{E2F8AEEF-66DB-6144-AC75-BDD69C123C04}">
      <dgm:prSet/>
      <dgm:spPr>
        <a:solidFill>
          <a:schemeClr val="accent5">
            <a:lumMod val="75000"/>
          </a:schemeClr>
        </a:solidFill>
      </dgm:spPr>
      <dgm:t>
        <a:bodyPr/>
        <a:lstStyle/>
        <a:p>
          <a:r>
            <a:rPr lang="en-US" b="1" dirty="0"/>
            <a:t>Pitch Finding</a:t>
          </a:r>
        </a:p>
      </dgm:t>
    </dgm:pt>
    <dgm:pt modelId="{41376063-9E31-B24B-9A6D-BCAA3DE3D281}" type="parTrans" cxnId="{4D953969-DF82-2C44-B4B4-072A749BCDF9}">
      <dgm:prSet/>
      <dgm:spPr/>
      <dgm:t>
        <a:bodyPr/>
        <a:lstStyle/>
        <a:p>
          <a:endParaRPr lang="en-US"/>
        </a:p>
      </dgm:t>
    </dgm:pt>
    <dgm:pt modelId="{A5D05068-8987-7E49-9332-F28DF40270E5}" type="sibTrans" cxnId="{4D953969-DF82-2C44-B4B4-072A749BCDF9}">
      <dgm:prSet/>
      <dgm:spPr>
        <a:solidFill>
          <a:schemeClr val="accent5">
            <a:lumMod val="20000"/>
            <a:lumOff val="80000"/>
          </a:schemeClr>
        </a:solidFill>
        <a:ln w="3175">
          <a:solidFill>
            <a:schemeClr val="tx1">
              <a:lumMod val="75000"/>
              <a:lumOff val="25000"/>
            </a:schemeClr>
          </a:solidFill>
        </a:ln>
      </dgm:spPr>
      <dgm:t>
        <a:bodyPr/>
        <a:lstStyle/>
        <a:p>
          <a:endParaRPr lang="en-US"/>
        </a:p>
      </dgm:t>
    </dgm:pt>
    <dgm:pt modelId="{E86E6AB8-0017-6D43-89E6-E1867CDD2B8C}">
      <dgm:prSet/>
      <dgm:spPr>
        <a:solidFill>
          <a:schemeClr val="accent5">
            <a:lumMod val="75000"/>
          </a:schemeClr>
        </a:solidFill>
      </dgm:spPr>
      <dgm:t>
        <a:bodyPr/>
        <a:lstStyle/>
        <a:p>
          <a:r>
            <a:rPr lang="en-US" b="1" dirty="0"/>
            <a:t>Correction</a:t>
          </a:r>
          <a:endParaRPr lang="en-US" b="0" dirty="0"/>
        </a:p>
      </dgm:t>
    </dgm:pt>
    <dgm:pt modelId="{C634F2E2-CFA1-6F44-9E5E-C365C0611558}" type="parTrans" cxnId="{725D67C0-AE00-7949-9EE2-1A3D5B14DC29}">
      <dgm:prSet/>
      <dgm:spPr/>
      <dgm:t>
        <a:bodyPr/>
        <a:lstStyle/>
        <a:p>
          <a:endParaRPr lang="en-US"/>
        </a:p>
      </dgm:t>
    </dgm:pt>
    <dgm:pt modelId="{696754CE-D558-F548-A848-6D7DBBCA9E27}" type="sibTrans" cxnId="{725D67C0-AE00-7949-9EE2-1A3D5B14DC29}">
      <dgm:prSet/>
      <dgm:spPr>
        <a:solidFill>
          <a:schemeClr val="accent2">
            <a:lumMod val="20000"/>
            <a:lumOff val="80000"/>
          </a:schemeClr>
        </a:solidFill>
        <a:ln w="3175">
          <a:solidFill>
            <a:schemeClr val="tx1">
              <a:lumMod val="75000"/>
              <a:lumOff val="25000"/>
            </a:schemeClr>
          </a:solidFill>
        </a:ln>
      </dgm:spPr>
      <dgm:t>
        <a:bodyPr/>
        <a:lstStyle/>
        <a:p>
          <a:endParaRPr lang="en-US"/>
        </a:p>
      </dgm:t>
    </dgm:pt>
    <dgm:pt modelId="{36FBF66B-B065-784F-B30A-3E23E70E8273}">
      <dgm:prSet/>
      <dgm:spPr>
        <a:solidFill>
          <a:schemeClr val="accent2">
            <a:lumMod val="75000"/>
          </a:schemeClr>
        </a:solidFill>
      </dgm:spPr>
      <dgm:t>
        <a:bodyPr/>
        <a:lstStyle/>
        <a:p>
          <a:r>
            <a:rPr lang="en-US" b="1" dirty="0"/>
            <a:t>Scoring-up Tool</a:t>
          </a:r>
        </a:p>
      </dgm:t>
    </dgm:pt>
    <dgm:pt modelId="{BA1E6968-0F36-2D42-9DF2-58459560222E}" type="parTrans" cxnId="{107E59EE-FAD7-DB45-B06D-12FB4A329C66}">
      <dgm:prSet/>
      <dgm:spPr/>
      <dgm:t>
        <a:bodyPr/>
        <a:lstStyle/>
        <a:p>
          <a:endParaRPr lang="en-US"/>
        </a:p>
      </dgm:t>
    </dgm:pt>
    <dgm:pt modelId="{0A172B08-3534-4049-A236-539D62C60615}" type="sibTrans" cxnId="{107E59EE-FAD7-DB45-B06D-12FB4A329C66}">
      <dgm:prSet/>
      <dgm:spPr/>
      <dgm:t>
        <a:bodyPr/>
        <a:lstStyle/>
        <a:p>
          <a:endParaRPr lang="en-US"/>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6">
        <dgm:presLayoutVars>
          <dgm:bulletEnabled val="1"/>
        </dgm:presLayoutVars>
      </dgm:prSet>
      <dgm:spPr/>
    </dgm:pt>
    <dgm:pt modelId="{987689AB-58C7-154A-9B0D-96C424C76F83}" type="pres">
      <dgm:prSet presAssocID="{2E241689-8A4E-014B-8132-C435383F5B57}" presName="sibTrans" presStyleLbl="sibTrans2D1" presStyleIdx="0" presStyleCnt="5"/>
      <dgm:spPr/>
    </dgm:pt>
    <dgm:pt modelId="{F01796AE-E5DE-3840-9660-5517A9CC6AF2}" type="pres">
      <dgm:prSet presAssocID="{2E241689-8A4E-014B-8132-C435383F5B57}" presName="connectorText" presStyleLbl="sibTrans2D1" presStyleIdx="0" presStyleCnt="5"/>
      <dgm:spPr/>
    </dgm:pt>
    <dgm:pt modelId="{20FA4A5D-8734-4742-87A4-DAC05E452BEA}" type="pres">
      <dgm:prSet presAssocID="{D593BC92-9AB6-6A43-8E6E-E01D8A27C7F4}" presName="node" presStyleLbl="node1" presStyleIdx="1" presStyleCnt="6">
        <dgm:presLayoutVars>
          <dgm:bulletEnabled val="1"/>
        </dgm:presLayoutVars>
      </dgm:prSet>
      <dgm:spPr/>
    </dgm:pt>
    <dgm:pt modelId="{BCB861FF-00D2-6549-84F7-8FFE99A715A6}" type="pres">
      <dgm:prSet presAssocID="{9CCB809A-DC1C-5346-B34E-452E161BAEB1}" presName="sibTrans" presStyleLbl="sibTrans2D1" presStyleIdx="1" presStyleCnt="5"/>
      <dgm:spPr/>
    </dgm:pt>
    <dgm:pt modelId="{BA0F4DF5-0104-8F46-AE24-275A75EA7C73}" type="pres">
      <dgm:prSet presAssocID="{9CCB809A-DC1C-5346-B34E-452E161BAEB1}" presName="connectorText" presStyleLbl="sibTrans2D1" presStyleIdx="1" presStyleCnt="5"/>
      <dgm:spPr/>
    </dgm:pt>
    <dgm:pt modelId="{2CCBF998-CECB-7848-ADA7-9043196726C3}" type="pres">
      <dgm:prSet presAssocID="{79D4BF70-8929-0E45-BF6A-22EB90B1F84B}" presName="node" presStyleLbl="node1" presStyleIdx="2" presStyleCnt="6">
        <dgm:presLayoutVars>
          <dgm:bulletEnabled val="1"/>
        </dgm:presLayoutVars>
      </dgm:prSet>
      <dgm:spPr/>
    </dgm:pt>
    <dgm:pt modelId="{26008610-5B30-DB41-8202-72A8FB2EBF3F}" type="pres">
      <dgm:prSet presAssocID="{5403C478-8EB1-F345-9BE9-874133EF65A1}" presName="sibTrans" presStyleLbl="sibTrans2D1" presStyleIdx="2" presStyleCnt="5"/>
      <dgm:spPr/>
    </dgm:pt>
    <dgm:pt modelId="{AF5487A2-C9BF-D547-B7A9-C2C952FEFD80}" type="pres">
      <dgm:prSet presAssocID="{5403C478-8EB1-F345-9BE9-874133EF65A1}" presName="connectorText" presStyleLbl="sibTrans2D1" presStyleIdx="2" presStyleCnt="5"/>
      <dgm:spPr/>
    </dgm:pt>
    <dgm:pt modelId="{5C2B3AC1-0048-5A42-90C2-37F20E2AFD97}" type="pres">
      <dgm:prSet presAssocID="{E2F8AEEF-66DB-6144-AC75-BDD69C123C04}" presName="node" presStyleLbl="node1" presStyleIdx="3" presStyleCnt="6">
        <dgm:presLayoutVars>
          <dgm:bulletEnabled val="1"/>
        </dgm:presLayoutVars>
      </dgm:prSet>
      <dgm:spPr/>
    </dgm:pt>
    <dgm:pt modelId="{0B6D2F2C-1EB1-4C4C-B187-F974FDAD1A6C}" type="pres">
      <dgm:prSet presAssocID="{A5D05068-8987-7E49-9332-F28DF40270E5}" presName="sibTrans" presStyleLbl="sibTrans2D1" presStyleIdx="3" presStyleCnt="5"/>
      <dgm:spPr/>
    </dgm:pt>
    <dgm:pt modelId="{E3263F7F-809F-C04F-970F-09B2EFBBB019}" type="pres">
      <dgm:prSet presAssocID="{A5D05068-8987-7E49-9332-F28DF40270E5}" presName="connectorText" presStyleLbl="sibTrans2D1" presStyleIdx="3" presStyleCnt="5"/>
      <dgm:spPr/>
    </dgm:pt>
    <dgm:pt modelId="{3EA56A95-F4C8-684C-984A-71C86658535D}" type="pres">
      <dgm:prSet presAssocID="{E86E6AB8-0017-6D43-89E6-E1867CDD2B8C}" presName="node" presStyleLbl="node1" presStyleIdx="4" presStyleCnt="6">
        <dgm:presLayoutVars>
          <dgm:bulletEnabled val="1"/>
        </dgm:presLayoutVars>
      </dgm:prSet>
      <dgm:spPr/>
    </dgm:pt>
    <dgm:pt modelId="{F23DA41F-ED29-D944-A274-25CC2BDDD3BC}" type="pres">
      <dgm:prSet presAssocID="{696754CE-D558-F548-A848-6D7DBBCA9E27}" presName="sibTrans" presStyleLbl="sibTrans2D1" presStyleIdx="4" presStyleCnt="5"/>
      <dgm:spPr/>
    </dgm:pt>
    <dgm:pt modelId="{DA4FB3D5-894E-AF40-885F-C121F55AD71E}" type="pres">
      <dgm:prSet presAssocID="{696754CE-D558-F548-A848-6D7DBBCA9E27}" presName="connectorText" presStyleLbl="sibTrans2D1" presStyleIdx="4" presStyleCnt="5"/>
      <dgm:spPr/>
    </dgm:pt>
    <dgm:pt modelId="{24F2FA36-F51B-6940-BC79-23D575EC9931}" type="pres">
      <dgm:prSet presAssocID="{36FBF66B-B065-784F-B30A-3E23E70E8273}" presName="node" presStyleLbl="node1" presStyleIdx="5" presStyleCnt="6">
        <dgm:presLayoutVars>
          <dgm:bulletEnabled val="1"/>
        </dgm:presLayoutVars>
      </dgm:prSet>
      <dgm:spPr/>
    </dgm:pt>
  </dgm:ptLst>
  <dgm:cxnLst>
    <dgm:cxn modelId="{C3B5DC07-751C-B941-8A28-5B88A3D450C5}" type="presOf" srcId="{5403C478-8EB1-F345-9BE9-874133EF65A1}" destId="{AF5487A2-C9BF-D547-B7A9-C2C952FEFD80}" srcOrd="1" destOrd="0" presId="urn:microsoft.com/office/officeart/2005/8/layout/process1"/>
    <dgm:cxn modelId="{214F0D28-AF82-3C45-8C14-347090E44E51}" srcId="{97ED0FC9-12BA-1645-BF20-258A39E724B5}" destId="{D593BC92-9AB6-6A43-8E6E-E01D8A27C7F4}" srcOrd="1" destOrd="0" parTransId="{5F4ADCB3-B296-2F4D-A620-219B2C4E4258}" sibTransId="{9CCB809A-DC1C-5346-B34E-452E161BAEB1}"/>
    <dgm:cxn modelId="{5280042A-D6F2-7F46-805C-51412D9A1B35}" type="presOf" srcId="{2E241689-8A4E-014B-8132-C435383F5B57}" destId="{F01796AE-E5DE-3840-9660-5517A9CC6AF2}" srcOrd="1" destOrd="0" presId="urn:microsoft.com/office/officeart/2005/8/layout/process1"/>
    <dgm:cxn modelId="{2A4F6E2B-9FEB-6949-B61D-0EE2B48E2A90}" type="presOf" srcId="{696754CE-D558-F548-A848-6D7DBBCA9E27}" destId="{F23DA41F-ED29-D944-A274-25CC2BDDD3BC}" srcOrd="0" destOrd="0" presId="urn:microsoft.com/office/officeart/2005/8/layout/process1"/>
    <dgm:cxn modelId="{CA79532E-6C34-384A-9D77-E013F327ABEF}" type="presOf" srcId="{79D4BF70-8929-0E45-BF6A-22EB90B1F84B}" destId="{2CCBF998-CECB-7848-ADA7-9043196726C3}" srcOrd="0" destOrd="0" presId="urn:microsoft.com/office/officeart/2005/8/layout/process1"/>
    <dgm:cxn modelId="{835DDE34-768B-FA49-B349-E04CB4AF9F34}" type="presOf" srcId="{696754CE-D558-F548-A848-6D7DBBCA9E27}" destId="{DA4FB3D5-894E-AF40-885F-C121F55AD71E}" srcOrd="1" destOrd="0" presId="urn:microsoft.com/office/officeart/2005/8/layout/process1"/>
    <dgm:cxn modelId="{180E013C-E61B-214C-A0BF-47DD44D7DDF6}" type="presOf" srcId="{5403C478-8EB1-F345-9BE9-874133EF65A1}" destId="{26008610-5B30-DB41-8202-72A8FB2EBF3F}" srcOrd="0" destOrd="0" presId="urn:microsoft.com/office/officeart/2005/8/layout/process1"/>
    <dgm:cxn modelId="{EE918743-CE50-474F-AC38-F4C228D1652B}" type="presOf" srcId="{2E241689-8A4E-014B-8132-C435383F5B57}" destId="{987689AB-58C7-154A-9B0D-96C424C76F83}" srcOrd="0" destOrd="0" presId="urn:microsoft.com/office/officeart/2005/8/layout/process1"/>
    <dgm:cxn modelId="{4ADDFC49-101D-CA40-B87D-9DCE4D9E622F}" type="presOf" srcId="{A5D05068-8987-7E49-9332-F28DF40270E5}" destId="{E3263F7F-809F-C04F-970F-09B2EFBBB019}" srcOrd="1" destOrd="0" presId="urn:microsoft.com/office/officeart/2005/8/layout/process1"/>
    <dgm:cxn modelId="{C7095653-769A-384C-B918-AF77B8213F24}" type="presOf" srcId="{E2F8AEEF-66DB-6144-AC75-BDD69C123C04}" destId="{5C2B3AC1-0048-5A42-90C2-37F20E2AFD97}" srcOrd="0" destOrd="0" presId="urn:microsoft.com/office/officeart/2005/8/layout/process1"/>
    <dgm:cxn modelId="{27A4A663-6B2F-1549-9CD2-9FA37A7EA60F}" type="presOf" srcId="{704AF33E-AB72-F045-B636-D72AB684EC30}" destId="{96EA1498-71B0-D84E-BAF9-85F9DEA3D6EE}" srcOrd="0" destOrd="0" presId="urn:microsoft.com/office/officeart/2005/8/layout/process1"/>
    <dgm:cxn modelId="{4D953969-DF82-2C44-B4B4-072A749BCDF9}" srcId="{97ED0FC9-12BA-1645-BF20-258A39E724B5}" destId="{E2F8AEEF-66DB-6144-AC75-BDD69C123C04}" srcOrd="3" destOrd="0" parTransId="{41376063-9E31-B24B-9A6D-BCAA3DE3D281}" sibTransId="{A5D05068-8987-7E49-9332-F28DF40270E5}"/>
    <dgm:cxn modelId="{0678D483-C9A1-AA4E-818A-ADCE5D82C95B}" type="presOf" srcId="{97ED0FC9-12BA-1645-BF20-258A39E724B5}" destId="{CFCD25C5-5900-4C44-8D17-8D73BAE75215}" srcOrd="0" destOrd="0" presId="urn:microsoft.com/office/officeart/2005/8/layout/process1"/>
    <dgm:cxn modelId="{EA34508A-2896-4545-86E1-333F935D75C2}" srcId="{97ED0FC9-12BA-1645-BF20-258A39E724B5}" destId="{79D4BF70-8929-0E45-BF6A-22EB90B1F84B}" srcOrd="2" destOrd="0" parTransId="{D51D50EB-80F4-DE49-A4DD-0C20F36EACD3}" sibTransId="{5403C478-8EB1-F345-9BE9-874133EF65A1}"/>
    <dgm:cxn modelId="{19196EB7-1037-8B4B-B011-03C7318A507D}" srcId="{97ED0FC9-12BA-1645-BF20-258A39E724B5}" destId="{704AF33E-AB72-F045-B636-D72AB684EC30}" srcOrd="0" destOrd="0" parTransId="{C6999E19-5CFF-3847-8955-6C0CF81AD135}" sibTransId="{2E241689-8A4E-014B-8132-C435383F5B57}"/>
    <dgm:cxn modelId="{B72A86BD-1EE1-014B-AD7C-91680B5B5A67}" type="presOf" srcId="{9CCB809A-DC1C-5346-B34E-452E161BAEB1}" destId="{BA0F4DF5-0104-8F46-AE24-275A75EA7C73}" srcOrd="1" destOrd="0" presId="urn:microsoft.com/office/officeart/2005/8/layout/process1"/>
    <dgm:cxn modelId="{725D67C0-AE00-7949-9EE2-1A3D5B14DC29}" srcId="{97ED0FC9-12BA-1645-BF20-258A39E724B5}" destId="{E86E6AB8-0017-6D43-89E6-E1867CDD2B8C}" srcOrd="4" destOrd="0" parTransId="{C634F2E2-CFA1-6F44-9E5E-C365C0611558}" sibTransId="{696754CE-D558-F548-A848-6D7DBBCA9E27}"/>
    <dgm:cxn modelId="{BEF7EBCE-2F52-524F-B1D0-E0DC93B34649}" type="presOf" srcId="{A5D05068-8987-7E49-9332-F28DF40270E5}" destId="{0B6D2F2C-1EB1-4C4C-B187-F974FDAD1A6C}" srcOrd="0" destOrd="0" presId="urn:microsoft.com/office/officeart/2005/8/layout/process1"/>
    <dgm:cxn modelId="{FEE710CF-CBB7-FE4C-B1F0-59D584E6F813}" type="presOf" srcId="{D593BC92-9AB6-6A43-8E6E-E01D8A27C7F4}" destId="{20FA4A5D-8734-4742-87A4-DAC05E452BEA}" srcOrd="0" destOrd="0" presId="urn:microsoft.com/office/officeart/2005/8/layout/process1"/>
    <dgm:cxn modelId="{41D3DACF-875A-1146-86E2-4C09F976D818}" type="presOf" srcId="{E86E6AB8-0017-6D43-89E6-E1867CDD2B8C}" destId="{3EA56A95-F4C8-684C-984A-71C86658535D}" srcOrd="0" destOrd="0" presId="urn:microsoft.com/office/officeart/2005/8/layout/process1"/>
    <dgm:cxn modelId="{C223AEE7-3114-F048-8EDC-12D4D6D76E50}" type="presOf" srcId="{36FBF66B-B065-784F-B30A-3E23E70E8273}" destId="{24F2FA36-F51B-6940-BC79-23D575EC9931}" srcOrd="0" destOrd="0" presId="urn:microsoft.com/office/officeart/2005/8/layout/process1"/>
    <dgm:cxn modelId="{107E59EE-FAD7-DB45-B06D-12FB4A329C66}" srcId="{97ED0FC9-12BA-1645-BF20-258A39E724B5}" destId="{36FBF66B-B065-784F-B30A-3E23E70E8273}" srcOrd="5" destOrd="0" parTransId="{BA1E6968-0F36-2D42-9DF2-58459560222E}" sibTransId="{0A172B08-3534-4049-A236-539D62C60615}"/>
    <dgm:cxn modelId="{AE5BCEFA-2A0F-754B-8F06-254A1459CDDB}" type="presOf" srcId="{9CCB809A-DC1C-5346-B34E-452E161BAEB1}" destId="{BCB861FF-00D2-6549-84F7-8FFE99A715A6}" srcOrd="0" destOrd="0" presId="urn:microsoft.com/office/officeart/2005/8/layout/process1"/>
    <dgm:cxn modelId="{1EEE5DB5-BA57-314A-A30B-7A7AC04270D4}" type="presParOf" srcId="{CFCD25C5-5900-4C44-8D17-8D73BAE75215}" destId="{96EA1498-71B0-D84E-BAF9-85F9DEA3D6EE}" srcOrd="0" destOrd="0" presId="urn:microsoft.com/office/officeart/2005/8/layout/process1"/>
    <dgm:cxn modelId="{BBF4BF99-B05B-EF42-B343-D0594F7B2AAF}" type="presParOf" srcId="{CFCD25C5-5900-4C44-8D17-8D73BAE75215}" destId="{987689AB-58C7-154A-9B0D-96C424C76F83}" srcOrd="1" destOrd="0" presId="urn:microsoft.com/office/officeart/2005/8/layout/process1"/>
    <dgm:cxn modelId="{43AB272E-7EE8-8A42-AEDC-4F6F47C25CCD}" type="presParOf" srcId="{987689AB-58C7-154A-9B0D-96C424C76F83}" destId="{F01796AE-E5DE-3840-9660-5517A9CC6AF2}" srcOrd="0" destOrd="0" presId="urn:microsoft.com/office/officeart/2005/8/layout/process1"/>
    <dgm:cxn modelId="{98E7FC18-013E-8C4E-9D67-9119ED900F41}" type="presParOf" srcId="{CFCD25C5-5900-4C44-8D17-8D73BAE75215}" destId="{20FA4A5D-8734-4742-87A4-DAC05E452BEA}" srcOrd="2" destOrd="0" presId="urn:microsoft.com/office/officeart/2005/8/layout/process1"/>
    <dgm:cxn modelId="{AB05EC89-127F-B241-AFCB-FDBD80B84A43}" type="presParOf" srcId="{CFCD25C5-5900-4C44-8D17-8D73BAE75215}" destId="{BCB861FF-00D2-6549-84F7-8FFE99A715A6}" srcOrd="3" destOrd="0" presId="urn:microsoft.com/office/officeart/2005/8/layout/process1"/>
    <dgm:cxn modelId="{735551A7-27F4-2F4D-BB48-C66680E08534}" type="presParOf" srcId="{BCB861FF-00D2-6549-84F7-8FFE99A715A6}" destId="{BA0F4DF5-0104-8F46-AE24-275A75EA7C73}" srcOrd="0" destOrd="0" presId="urn:microsoft.com/office/officeart/2005/8/layout/process1"/>
    <dgm:cxn modelId="{E7521051-7975-0744-A56C-98AA3CC5836E}" type="presParOf" srcId="{CFCD25C5-5900-4C44-8D17-8D73BAE75215}" destId="{2CCBF998-CECB-7848-ADA7-9043196726C3}" srcOrd="4" destOrd="0" presId="urn:microsoft.com/office/officeart/2005/8/layout/process1"/>
    <dgm:cxn modelId="{FDFAB25D-05BC-D542-AE4A-FB0D72D62931}" type="presParOf" srcId="{CFCD25C5-5900-4C44-8D17-8D73BAE75215}" destId="{26008610-5B30-DB41-8202-72A8FB2EBF3F}" srcOrd="5" destOrd="0" presId="urn:microsoft.com/office/officeart/2005/8/layout/process1"/>
    <dgm:cxn modelId="{7B26DB60-DFA2-5042-ABF6-548568FDF4C7}" type="presParOf" srcId="{26008610-5B30-DB41-8202-72A8FB2EBF3F}" destId="{AF5487A2-C9BF-D547-B7A9-C2C952FEFD80}" srcOrd="0" destOrd="0" presId="urn:microsoft.com/office/officeart/2005/8/layout/process1"/>
    <dgm:cxn modelId="{D27FCEE3-7669-6047-8130-429B39F0E293}" type="presParOf" srcId="{CFCD25C5-5900-4C44-8D17-8D73BAE75215}" destId="{5C2B3AC1-0048-5A42-90C2-37F20E2AFD97}" srcOrd="6" destOrd="0" presId="urn:microsoft.com/office/officeart/2005/8/layout/process1"/>
    <dgm:cxn modelId="{B5313C47-9FE2-2E4F-9FC1-AE0A818B142C}" type="presParOf" srcId="{CFCD25C5-5900-4C44-8D17-8D73BAE75215}" destId="{0B6D2F2C-1EB1-4C4C-B187-F974FDAD1A6C}" srcOrd="7" destOrd="0" presId="urn:microsoft.com/office/officeart/2005/8/layout/process1"/>
    <dgm:cxn modelId="{9A18FB25-9B4A-7C43-A3BC-E1F2778DCBEE}" type="presParOf" srcId="{0B6D2F2C-1EB1-4C4C-B187-F974FDAD1A6C}" destId="{E3263F7F-809F-C04F-970F-09B2EFBBB019}" srcOrd="0" destOrd="0" presId="urn:microsoft.com/office/officeart/2005/8/layout/process1"/>
    <dgm:cxn modelId="{C724B8C1-EA8F-984C-9B72-6812E16C6BBF}" type="presParOf" srcId="{CFCD25C5-5900-4C44-8D17-8D73BAE75215}" destId="{3EA56A95-F4C8-684C-984A-71C86658535D}" srcOrd="8" destOrd="0" presId="urn:microsoft.com/office/officeart/2005/8/layout/process1"/>
    <dgm:cxn modelId="{0CEB176A-1458-ED40-A23B-80407359991E}" type="presParOf" srcId="{CFCD25C5-5900-4C44-8D17-8D73BAE75215}" destId="{F23DA41F-ED29-D944-A274-25CC2BDDD3BC}" srcOrd="9" destOrd="0" presId="urn:microsoft.com/office/officeart/2005/8/layout/process1"/>
    <dgm:cxn modelId="{8E2D9A21-D709-F54F-A461-39F0E4B472B2}" type="presParOf" srcId="{F23DA41F-ED29-D944-A274-25CC2BDDD3BC}" destId="{DA4FB3D5-894E-AF40-885F-C121F55AD71E}" srcOrd="0" destOrd="0" presId="urn:microsoft.com/office/officeart/2005/8/layout/process1"/>
    <dgm:cxn modelId="{86883164-DDDE-FA44-B4AF-AA3E93158BB6}" type="presParOf" srcId="{CFCD25C5-5900-4C44-8D17-8D73BAE75215}" destId="{24F2FA36-F51B-6940-BC79-23D575EC9931}" srcOrd="10"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custT="1"/>
      <dgm:spPr>
        <a:solidFill>
          <a:schemeClr val="accent2">
            <a:lumMod val="75000"/>
          </a:schemeClr>
        </a:solidFill>
      </dgm:spPr>
      <dgm:t>
        <a:bodyPr/>
        <a:lstStyle/>
        <a:p>
          <a:pPr>
            <a:buNone/>
          </a:pPr>
          <a:r>
            <a:rPr lang="en-US" sz="1800" b="1" dirty="0"/>
            <a:t>Digitization</a:t>
          </a:r>
        </a:p>
      </dgm:t>
    </dgm:pt>
    <dgm:pt modelId="{C6999E19-5CFF-3847-8955-6C0CF81AD135}" type="parTrans" cxnId="{19196EB7-1037-8B4B-B011-03C7318A507D}">
      <dgm:prSet/>
      <dgm:spPr/>
      <dgm:t>
        <a:bodyPr/>
        <a:lstStyle/>
        <a:p>
          <a:endParaRPr lang="en-US" sz="1800"/>
        </a:p>
      </dgm:t>
    </dgm:pt>
    <dgm:pt modelId="{2E241689-8A4E-014B-8132-C435383F5B57}" type="sibTrans" cxnId="{19196EB7-1037-8B4B-B011-03C7318A507D}">
      <dgm:prSet custT="1"/>
      <dgm:spPr>
        <a:solidFill>
          <a:schemeClr val="accent2">
            <a:lumMod val="20000"/>
            <a:lumOff val="80000"/>
          </a:schemeClr>
        </a:solidFill>
        <a:ln w="3175">
          <a:solidFill>
            <a:schemeClr val="tx1">
              <a:lumMod val="75000"/>
              <a:lumOff val="25000"/>
            </a:schemeClr>
          </a:solidFill>
        </a:ln>
      </dgm:spPr>
      <dgm:t>
        <a:bodyPr/>
        <a:lstStyle/>
        <a:p>
          <a:endParaRPr lang="en-US" sz="1800"/>
        </a:p>
      </dgm:t>
    </dgm:pt>
    <dgm:pt modelId="{D593BC92-9AB6-6A43-8E6E-E01D8A27C7F4}">
      <dgm:prSet phldrT="[Text]" custT="1"/>
      <dgm:spPr>
        <a:solidFill>
          <a:schemeClr val="accent5">
            <a:lumMod val="75000"/>
          </a:schemeClr>
        </a:solidFill>
      </dgm:spPr>
      <dgm:t>
        <a:bodyPr/>
        <a:lstStyle/>
        <a:p>
          <a:pPr>
            <a:buNone/>
          </a:pPr>
          <a:r>
            <a:rPr lang="en-US" sz="1800" b="1" dirty="0"/>
            <a:t>Document Segmentation</a:t>
          </a:r>
        </a:p>
      </dgm:t>
    </dgm:pt>
    <dgm:pt modelId="{5F4ADCB3-B296-2F4D-A620-219B2C4E4258}" type="parTrans" cxnId="{214F0D28-AF82-3C45-8C14-347090E44E51}">
      <dgm:prSet/>
      <dgm:spPr/>
      <dgm:t>
        <a:bodyPr/>
        <a:lstStyle/>
        <a:p>
          <a:endParaRPr lang="en-US" sz="1800"/>
        </a:p>
      </dgm:t>
    </dgm:pt>
    <dgm:pt modelId="{9CCB809A-DC1C-5346-B34E-452E161BAEB1}" type="sibTrans" cxnId="{214F0D28-AF82-3C45-8C14-347090E44E51}">
      <dgm:prSet custT="1"/>
      <dgm:spPr>
        <a:solidFill>
          <a:schemeClr val="accent5">
            <a:lumMod val="20000"/>
            <a:lumOff val="80000"/>
          </a:schemeClr>
        </a:solidFill>
        <a:ln w="3175">
          <a:solidFill>
            <a:schemeClr val="tx1">
              <a:lumMod val="75000"/>
              <a:lumOff val="25000"/>
            </a:schemeClr>
          </a:solidFill>
        </a:ln>
      </dgm:spPr>
      <dgm:t>
        <a:bodyPr/>
        <a:lstStyle/>
        <a:p>
          <a:endParaRPr lang="en-US" sz="1800"/>
        </a:p>
      </dgm:t>
    </dgm:pt>
    <dgm:pt modelId="{79D4BF70-8929-0E45-BF6A-22EB90B1F84B}">
      <dgm:prSet custT="1"/>
      <dgm:spPr>
        <a:solidFill>
          <a:schemeClr val="accent5">
            <a:lumMod val="75000"/>
          </a:schemeClr>
        </a:solidFill>
      </dgm:spPr>
      <dgm:t>
        <a:bodyPr/>
        <a:lstStyle/>
        <a:p>
          <a:r>
            <a:rPr lang="en-US" sz="1800" b="1" dirty="0"/>
            <a:t>Optical Music Recognition </a:t>
          </a:r>
        </a:p>
      </dgm:t>
    </dgm:pt>
    <dgm:pt modelId="{D51D50EB-80F4-DE49-A4DD-0C20F36EACD3}" type="parTrans" cxnId="{EA34508A-2896-4545-86E1-333F935D75C2}">
      <dgm:prSet/>
      <dgm:spPr/>
      <dgm:t>
        <a:bodyPr/>
        <a:lstStyle/>
        <a:p>
          <a:endParaRPr lang="en-US" sz="1800"/>
        </a:p>
      </dgm:t>
    </dgm:pt>
    <dgm:pt modelId="{5403C478-8EB1-F345-9BE9-874133EF65A1}" type="sibTrans" cxnId="{EA34508A-2896-4545-86E1-333F935D75C2}">
      <dgm:prSet custT="1"/>
      <dgm:spPr>
        <a:solidFill>
          <a:schemeClr val="accent5">
            <a:lumMod val="20000"/>
            <a:lumOff val="80000"/>
          </a:schemeClr>
        </a:solidFill>
        <a:ln w="3175">
          <a:solidFill>
            <a:schemeClr val="tx1">
              <a:lumMod val="75000"/>
              <a:lumOff val="25000"/>
            </a:schemeClr>
          </a:solidFill>
        </a:ln>
      </dgm:spPr>
      <dgm:t>
        <a:bodyPr/>
        <a:lstStyle/>
        <a:p>
          <a:endParaRPr lang="en-US" sz="1800"/>
        </a:p>
      </dgm:t>
    </dgm:pt>
    <dgm:pt modelId="{E2F8AEEF-66DB-6144-AC75-BDD69C123C04}">
      <dgm:prSet custT="1"/>
      <dgm:spPr>
        <a:solidFill>
          <a:schemeClr val="accent5">
            <a:lumMod val="75000"/>
          </a:schemeClr>
        </a:solidFill>
      </dgm:spPr>
      <dgm:t>
        <a:bodyPr/>
        <a:lstStyle/>
        <a:p>
          <a:r>
            <a:rPr lang="en-US" sz="1800" b="1" dirty="0"/>
            <a:t>Pitch Finding</a:t>
          </a:r>
        </a:p>
      </dgm:t>
    </dgm:pt>
    <dgm:pt modelId="{41376063-9E31-B24B-9A6D-BCAA3DE3D281}" type="parTrans" cxnId="{4D953969-DF82-2C44-B4B4-072A749BCDF9}">
      <dgm:prSet/>
      <dgm:spPr/>
      <dgm:t>
        <a:bodyPr/>
        <a:lstStyle/>
        <a:p>
          <a:endParaRPr lang="en-US" sz="1800"/>
        </a:p>
      </dgm:t>
    </dgm:pt>
    <dgm:pt modelId="{A5D05068-8987-7E49-9332-F28DF40270E5}" type="sibTrans" cxnId="{4D953969-DF82-2C44-B4B4-072A749BCDF9}">
      <dgm:prSet custT="1"/>
      <dgm:spPr>
        <a:solidFill>
          <a:schemeClr val="accent5">
            <a:lumMod val="20000"/>
            <a:lumOff val="80000"/>
          </a:schemeClr>
        </a:solidFill>
        <a:ln w="3175">
          <a:solidFill>
            <a:schemeClr val="tx1">
              <a:lumMod val="75000"/>
              <a:lumOff val="25000"/>
            </a:schemeClr>
          </a:solidFill>
        </a:ln>
      </dgm:spPr>
      <dgm:t>
        <a:bodyPr/>
        <a:lstStyle/>
        <a:p>
          <a:endParaRPr lang="en-US" sz="1800"/>
        </a:p>
      </dgm:t>
    </dgm:pt>
    <dgm:pt modelId="{E86E6AB8-0017-6D43-89E6-E1867CDD2B8C}">
      <dgm:prSet custT="1"/>
      <dgm:spPr>
        <a:solidFill>
          <a:schemeClr val="accent5">
            <a:lumMod val="75000"/>
          </a:schemeClr>
        </a:solidFill>
      </dgm:spPr>
      <dgm:t>
        <a:bodyPr/>
        <a:lstStyle/>
        <a:p>
          <a:r>
            <a:rPr lang="en-US" sz="1800" b="1" dirty="0"/>
            <a:t>Correction</a:t>
          </a:r>
          <a:endParaRPr lang="en-US" sz="1800" b="0" dirty="0"/>
        </a:p>
      </dgm:t>
    </dgm:pt>
    <dgm:pt modelId="{C634F2E2-CFA1-6F44-9E5E-C365C0611558}" type="parTrans" cxnId="{725D67C0-AE00-7949-9EE2-1A3D5B14DC29}">
      <dgm:prSet/>
      <dgm:spPr/>
      <dgm:t>
        <a:bodyPr/>
        <a:lstStyle/>
        <a:p>
          <a:endParaRPr lang="en-US" sz="1800"/>
        </a:p>
      </dgm:t>
    </dgm:pt>
    <dgm:pt modelId="{696754CE-D558-F548-A848-6D7DBBCA9E27}" type="sibTrans" cxnId="{725D67C0-AE00-7949-9EE2-1A3D5B14DC29}">
      <dgm:prSet custT="1"/>
      <dgm:spPr>
        <a:solidFill>
          <a:schemeClr val="accent2">
            <a:lumMod val="20000"/>
            <a:lumOff val="80000"/>
          </a:schemeClr>
        </a:solidFill>
        <a:ln w="3175">
          <a:solidFill>
            <a:schemeClr val="tx1">
              <a:lumMod val="75000"/>
              <a:lumOff val="25000"/>
            </a:schemeClr>
          </a:solidFill>
        </a:ln>
      </dgm:spPr>
      <dgm:t>
        <a:bodyPr/>
        <a:lstStyle/>
        <a:p>
          <a:endParaRPr lang="en-US" sz="1800"/>
        </a:p>
      </dgm:t>
    </dgm:pt>
    <dgm:pt modelId="{36FBF66B-B065-784F-B30A-3E23E70E8273}">
      <dgm:prSet custT="1"/>
      <dgm:spPr>
        <a:solidFill>
          <a:schemeClr val="accent2">
            <a:lumMod val="75000"/>
          </a:schemeClr>
        </a:solidFill>
      </dgm:spPr>
      <dgm:t>
        <a:bodyPr/>
        <a:lstStyle/>
        <a:p>
          <a:r>
            <a:rPr lang="en-US" sz="1800" b="1" dirty="0"/>
            <a:t>Scoring-up Tool</a:t>
          </a:r>
        </a:p>
      </dgm:t>
    </dgm:pt>
    <dgm:pt modelId="{BA1E6968-0F36-2D42-9DF2-58459560222E}" type="parTrans" cxnId="{107E59EE-FAD7-DB45-B06D-12FB4A329C66}">
      <dgm:prSet/>
      <dgm:spPr/>
      <dgm:t>
        <a:bodyPr/>
        <a:lstStyle/>
        <a:p>
          <a:endParaRPr lang="en-US" sz="1800"/>
        </a:p>
      </dgm:t>
    </dgm:pt>
    <dgm:pt modelId="{0A172B08-3534-4049-A236-539D62C60615}" type="sibTrans" cxnId="{107E59EE-FAD7-DB45-B06D-12FB4A329C66}">
      <dgm:prSet/>
      <dgm:spPr/>
      <dgm:t>
        <a:bodyPr/>
        <a:lstStyle/>
        <a:p>
          <a:endParaRPr lang="en-US" sz="1800"/>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6">
        <dgm:presLayoutVars>
          <dgm:bulletEnabled val="1"/>
        </dgm:presLayoutVars>
      </dgm:prSet>
      <dgm:spPr/>
    </dgm:pt>
    <dgm:pt modelId="{987689AB-58C7-154A-9B0D-96C424C76F83}" type="pres">
      <dgm:prSet presAssocID="{2E241689-8A4E-014B-8132-C435383F5B57}" presName="sibTrans" presStyleLbl="sibTrans2D1" presStyleIdx="0" presStyleCnt="5"/>
      <dgm:spPr/>
    </dgm:pt>
    <dgm:pt modelId="{F01796AE-E5DE-3840-9660-5517A9CC6AF2}" type="pres">
      <dgm:prSet presAssocID="{2E241689-8A4E-014B-8132-C435383F5B57}" presName="connectorText" presStyleLbl="sibTrans2D1" presStyleIdx="0" presStyleCnt="5"/>
      <dgm:spPr/>
    </dgm:pt>
    <dgm:pt modelId="{20FA4A5D-8734-4742-87A4-DAC05E452BEA}" type="pres">
      <dgm:prSet presAssocID="{D593BC92-9AB6-6A43-8E6E-E01D8A27C7F4}" presName="node" presStyleLbl="node1" presStyleIdx="1" presStyleCnt="6" custScaleX="132481">
        <dgm:presLayoutVars>
          <dgm:bulletEnabled val="1"/>
        </dgm:presLayoutVars>
      </dgm:prSet>
      <dgm:spPr/>
    </dgm:pt>
    <dgm:pt modelId="{BCB861FF-00D2-6549-84F7-8FFE99A715A6}" type="pres">
      <dgm:prSet presAssocID="{9CCB809A-DC1C-5346-B34E-452E161BAEB1}" presName="sibTrans" presStyleLbl="sibTrans2D1" presStyleIdx="1" presStyleCnt="5"/>
      <dgm:spPr/>
    </dgm:pt>
    <dgm:pt modelId="{BA0F4DF5-0104-8F46-AE24-275A75EA7C73}" type="pres">
      <dgm:prSet presAssocID="{9CCB809A-DC1C-5346-B34E-452E161BAEB1}" presName="connectorText" presStyleLbl="sibTrans2D1" presStyleIdx="1" presStyleCnt="5"/>
      <dgm:spPr/>
    </dgm:pt>
    <dgm:pt modelId="{2CCBF998-CECB-7848-ADA7-9043196726C3}" type="pres">
      <dgm:prSet presAssocID="{79D4BF70-8929-0E45-BF6A-22EB90B1F84B}" presName="node" presStyleLbl="node1" presStyleIdx="2" presStyleCnt="6" custScaleX="111618">
        <dgm:presLayoutVars>
          <dgm:bulletEnabled val="1"/>
        </dgm:presLayoutVars>
      </dgm:prSet>
      <dgm:spPr/>
    </dgm:pt>
    <dgm:pt modelId="{26008610-5B30-DB41-8202-72A8FB2EBF3F}" type="pres">
      <dgm:prSet presAssocID="{5403C478-8EB1-F345-9BE9-874133EF65A1}" presName="sibTrans" presStyleLbl="sibTrans2D1" presStyleIdx="2" presStyleCnt="5"/>
      <dgm:spPr/>
    </dgm:pt>
    <dgm:pt modelId="{AF5487A2-C9BF-D547-B7A9-C2C952FEFD80}" type="pres">
      <dgm:prSet presAssocID="{5403C478-8EB1-F345-9BE9-874133EF65A1}" presName="connectorText" presStyleLbl="sibTrans2D1" presStyleIdx="2" presStyleCnt="5"/>
      <dgm:spPr/>
    </dgm:pt>
    <dgm:pt modelId="{5C2B3AC1-0048-5A42-90C2-37F20E2AFD97}" type="pres">
      <dgm:prSet presAssocID="{E2F8AEEF-66DB-6144-AC75-BDD69C123C04}" presName="node" presStyleLbl="node1" presStyleIdx="3" presStyleCnt="6">
        <dgm:presLayoutVars>
          <dgm:bulletEnabled val="1"/>
        </dgm:presLayoutVars>
      </dgm:prSet>
      <dgm:spPr/>
    </dgm:pt>
    <dgm:pt modelId="{0B6D2F2C-1EB1-4C4C-B187-F974FDAD1A6C}" type="pres">
      <dgm:prSet presAssocID="{A5D05068-8987-7E49-9332-F28DF40270E5}" presName="sibTrans" presStyleLbl="sibTrans2D1" presStyleIdx="3" presStyleCnt="5"/>
      <dgm:spPr/>
    </dgm:pt>
    <dgm:pt modelId="{E3263F7F-809F-C04F-970F-09B2EFBBB019}" type="pres">
      <dgm:prSet presAssocID="{A5D05068-8987-7E49-9332-F28DF40270E5}" presName="connectorText" presStyleLbl="sibTrans2D1" presStyleIdx="3" presStyleCnt="5"/>
      <dgm:spPr/>
    </dgm:pt>
    <dgm:pt modelId="{3EA56A95-F4C8-684C-984A-71C86658535D}" type="pres">
      <dgm:prSet presAssocID="{E86E6AB8-0017-6D43-89E6-E1867CDD2B8C}" presName="node" presStyleLbl="node1" presStyleIdx="4" presStyleCnt="6">
        <dgm:presLayoutVars>
          <dgm:bulletEnabled val="1"/>
        </dgm:presLayoutVars>
      </dgm:prSet>
      <dgm:spPr/>
    </dgm:pt>
    <dgm:pt modelId="{F23DA41F-ED29-D944-A274-25CC2BDDD3BC}" type="pres">
      <dgm:prSet presAssocID="{696754CE-D558-F548-A848-6D7DBBCA9E27}" presName="sibTrans" presStyleLbl="sibTrans2D1" presStyleIdx="4" presStyleCnt="5"/>
      <dgm:spPr/>
    </dgm:pt>
    <dgm:pt modelId="{DA4FB3D5-894E-AF40-885F-C121F55AD71E}" type="pres">
      <dgm:prSet presAssocID="{696754CE-D558-F548-A848-6D7DBBCA9E27}" presName="connectorText" presStyleLbl="sibTrans2D1" presStyleIdx="4" presStyleCnt="5"/>
      <dgm:spPr/>
    </dgm:pt>
    <dgm:pt modelId="{24F2FA36-F51B-6940-BC79-23D575EC9931}" type="pres">
      <dgm:prSet presAssocID="{36FBF66B-B065-784F-B30A-3E23E70E8273}" presName="node" presStyleLbl="node1" presStyleIdx="5" presStyleCnt="6">
        <dgm:presLayoutVars>
          <dgm:bulletEnabled val="1"/>
        </dgm:presLayoutVars>
      </dgm:prSet>
      <dgm:spPr/>
    </dgm:pt>
  </dgm:ptLst>
  <dgm:cxnLst>
    <dgm:cxn modelId="{C3B5DC07-751C-B941-8A28-5B88A3D450C5}" type="presOf" srcId="{5403C478-8EB1-F345-9BE9-874133EF65A1}" destId="{AF5487A2-C9BF-D547-B7A9-C2C952FEFD80}" srcOrd="1" destOrd="0" presId="urn:microsoft.com/office/officeart/2005/8/layout/process1"/>
    <dgm:cxn modelId="{214F0D28-AF82-3C45-8C14-347090E44E51}" srcId="{97ED0FC9-12BA-1645-BF20-258A39E724B5}" destId="{D593BC92-9AB6-6A43-8E6E-E01D8A27C7F4}" srcOrd="1" destOrd="0" parTransId="{5F4ADCB3-B296-2F4D-A620-219B2C4E4258}" sibTransId="{9CCB809A-DC1C-5346-B34E-452E161BAEB1}"/>
    <dgm:cxn modelId="{5280042A-D6F2-7F46-805C-51412D9A1B35}" type="presOf" srcId="{2E241689-8A4E-014B-8132-C435383F5B57}" destId="{F01796AE-E5DE-3840-9660-5517A9CC6AF2}" srcOrd="1" destOrd="0" presId="urn:microsoft.com/office/officeart/2005/8/layout/process1"/>
    <dgm:cxn modelId="{2A4F6E2B-9FEB-6949-B61D-0EE2B48E2A90}" type="presOf" srcId="{696754CE-D558-F548-A848-6D7DBBCA9E27}" destId="{F23DA41F-ED29-D944-A274-25CC2BDDD3BC}" srcOrd="0" destOrd="0" presId="urn:microsoft.com/office/officeart/2005/8/layout/process1"/>
    <dgm:cxn modelId="{CA79532E-6C34-384A-9D77-E013F327ABEF}" type="presOf" srcId="{79D4BF70-8929-0E45-BF6A-22EB90B1F84B}" destId="{2CCBF998-CECB-7848-ADA7-9043196726C3}" srcOrd="0" destOrd="0" presId="urn:microsoft.com/office/officeart/2005/8/layout/process1"/>
    <dgm:cxn modelId="{835DDE34-768B-FA49-B349-E04CB4AF9F34}" type="presOf" srcId="{696754CE-D558-F548-A848-6D7DBBCA9E27}" destId="{DA4FB3D5-894E-AF40-885F-C121F55AD71E}" srcOrd="1" destOrd="0" presId="urn:microsoft.com/office/officeart/2005/8/layout/process1"/>
    <dgm:cxn modelId="{180E013C-E61B-214C-A0BF-47DD44D7DDF6}" type="presOf" srcId="{5403C478-8EB1-F345-9BE9-874133EF65A1}" destId="{26008610-5B30-DB41-8202-72A8FB2EBF3F}" srcOrd="0" destOrd="0" presId="urn:microsoft.com/office/officeart/2005/8/layout/process1"/>
    <dgm:cxn modelId="{EE918743-CE50-474F-AC38-F4C228D1652B}" type="presOf" srcId="{2E241689-8A4E-014B-8132-C435383F5B57}" destId="{987689AB-58C7-154A-9B0D-96C424C76F83}" srcOrd="0" destOrd="0" presId="urn:microsoft.com/office/officeart/2005/8/layout/process1"/>
    <dgm:cxn modelId="{4ADDFC49-101D-CA40-B87D-9DCE4D9E622F}" type="presOf" srcId="{A5D05068-8987-7E49-9332-F28DF40270E5}" destId="{E3263F7F-809F-C04F-970F-09B2EFBBB019}" srcOrd="1" destOrd="0" presId="urn:microsoft.com/office/officeart/2005/8/layout/process1"/>
    <dgm:cxn modelId="{C7095653-769A-384C-B918-AF77B8213F24}" type="presOf" srcId="{E2F8AEEF-66DB-6144-AC75-BDD69C123C04}" destId="{5C2B3AC1-0048-5A42-90C2-37F20E2AFD97}" srcOrd="0" destOrd="0" presId="urn:microsoft.com/office/officeart/2005/8/layout/process1"/>
    <dgm:cxn modelId="{27A4A663-6B2F-1549-9CD2-9FA37A7EA60F}" type="presOf" srcId="{704AF33E-AB72-F045-B636-D72AB684EC30}" destId="{96EA1498-71B0-D84E-BAF9-85F9DEA3D6EE}" srcOrd="0" destOrd="0" presId="urn:microsoft.com/office/officeart/2005/8/layout/process1"/>
    <dgm:cxn modelId="{4D953969-DF82-2C44-B4B4-072A749BCDF9}" srcId="{97ED0FC9-12BA-1645-BF20-258A39E724B5}" destId="{E2F8AEEF-66DB-6144-AC75-BDD69C123C04}" srcOrd="3" destOrd="0" parTransId="{41376063-9E31-B24B-9A6D-BCAA3DE3D281}" sibTransId="{A5D05068-8987-7E49-9332-F28DF40270E5}"/>
    <dgm:cxn modelId="{0678D483-C9A1-AA4E-818A-ADCE5D82C95B}" type="presOf" srcId="{97ED0FC9-12BA-1645-BF20-258A39E724B5}" destId="{CFCD25C5-5900-4C44-8D17-8D73BAE75215}" srcOrd="0" destOrd="0" presId="urn:microsoft.com/office/officeart/2005/8/layout/process1"/>
    <dgm:cxn modelId="{EA34508A-2896-4545-86E1-333F935D75C2}" srcId="{97ED0FC9-12BA-1645-BF20-258A39E724B5}" destId="{79D4BF70-8929-0E45-BF6A-22EB90B1F84B}" srcOrd="2" destOrd="0" parTransId="{D51D50EB-80F4-DE49-A4DD-0C20F36EACD3}" sibTransId="{5403C478-8EB1-F345-9BE9-874133EF65A1}"/>
    <dgm:cxn modelId="{19196EB7-1037-8B4B-B011-03C7318A507D}" srcId="{97ED0FC9-12BA-1645-BF20-258A39E724B5}" destId="{704AF33E-AB72-F045-B636-D72AB684EC30}" srcOrd="0" destOrd="0" parTransId="{C6999E19-5CFF-3847-8955-6C0CF81AD135}" sibTransId="{2E241689-8A4E-014B-8132-C435383F5B57}"/>
    <dgm:cxn modelId="{B72A86BD-1EE1-014B-AD7C-91680B5B5A67}" type="presOf" srcId="{9CCB809A-DC1C-5346-B34E-452E161BAEB1}" destId="{BA0F4DF5-0104-8F46-AE24-275A75EA7C73}" srcOrd="1" destOrd="0" presId="urn:microsoft.com/office/officeart/2005/8/layout/process1"/>
    <dgm:cxn modelId="{725D67C0-AE00-7949-9EE2-1A3D5B14DC29}" srcId="{97ED0FC9-12BA-1645-BF20-258A39E724B5}" destId="{E86E6AB8-0017-6D43-89E6-E1867CDD2B8C}" srcOrd="4" destOrd="0" parTransId="{C634F2E2-CFA1-6F44-9E5E-C365C0611558}" sibTransId="{696754CE-D558-F548-A848-6D7DBBCA9E27}"/>
    <dgm:cxn modelId="{BEF7EBCE-2F52-524F-B1D0-E0DC93B34649}" type="presOf" srcId="{A5D05068-8987-7E49-9332-F28DF40270E5}" destId="{0B6D2F2C-1EB1-4C4C-B187-F974FDAD1A6C}" srcOrd="0" destOrd="0" presId="urn:microsoft.com/office/officeart/2005/8/layout/process1"/>
    <dgm:cxn modelId="{FEE710CF-CBB7-FE4C-B1F0-59D584E6F813}" type="presOf" srcId="{D593BC92-9AB6-6A43-8E6E-E01D8A27C7F4}" destId="{20FA4A5D-8734-4742-87A4-DAC05E452BEA}" srcOrd="0" destOrd="0" presId="urn:microsoft.com/office/officeart/2005/8/layout/process1"/>
    <dgm:cxn modelId="{41D3DACF-875A-1146-86E2-4C09F976D818}" type="presOf" srcId="{E86E6AB8-0017-6D43-89E6-E1867CDD2B8C}" destId="{3EA56A95-F4C8-684C-984A-71C86658535D}" srcOrd="0" destOrd="0" presId="urn:microsoft.com/office/officeart/2005/8/layout/process1"/>
    <dgm:cxn modelId="{C223AEE7-3114-F048-8EDC-12D4D6D76E50}" type="presOf" srcId="{36FBF66B-B065-784F-B30A-3E23E70E8273}" destId="{24F2FA36-F51B-6940-BC79-23D575EC9931}" srcOrd="0" destOrd="0" presId="urn:microsoft.com/office/officeart/2005/8/layout/process1"/>
    <dgm:cxn modelId="{107E59EE-FAD7-DB45-B06D-12FB4A329C66}" srcId="{97ED0FC9-12BA-1645-BF20-258A39E724B5}" destId="{36FBF66B-B065-784F-B30A-3E23E70E8273}" srcOrd="5" destOrd="0" parTransId="{BA1E6968-0F36-2D42-9DF2-58459560222E}" sibTransId="{0A172B08-3534-4049-A236-539D62C60615}"/>
    <dgm:cxn modelId="{AE5BCEFA-2A0F-754B-8F06-254A1459CDDB}" type="presOf" srcId="{9CCB809A-DC1C-5346-B34E-452E161BAEB1}" destId="{BCB861FF-00D2-6549-84F7-8FFE99A715A6}" srcOrd="0" destOrd="0" presId="urn:microsoft.com/office/officeart/2005/8/layout/process1"/>
    <dgm:cxn modelId="{1EEE5DB5-BA57-314A-A30B-7A7AC04270D4}" type="presParOf" srcId="{CFCD25C5-5900-4C44-8D17-8D73BAE75215}" destId="{96EA1498-71B0-D84E-BAF9-85F9DEA3D6EE}" srcOrd="0" destOrd="0" presId="urn:microsoft.com/office/officeart/2005/8/layout/process1"/>
    <dgm:cxn modelId="{BBF4BF99-B05B-EF42-B343-D0594F7B2AAF}" type="presParOf" srcId="{CFCD25C5-5900-4C44-8D17-8D73BAE75215}" destId="{987689AB-58C7-154A-9B0D-96C424C76F83}" srcOrd="1" destOrd="0" presId="urn:microsoft.com/office/officeart/2005/8/layout/process1"/>
    <dgm:cxn modelId="{43AB272E-7EE8-8A42-AEDC-4F6F47C25CCD}" type="presParOf" srcId="{987689AB-58C7-154A-9B0D-96C424C76F83}" destId="{F01796AE-E5DE-3840-9660-5517A9CC6AF2}" srcOrd="0" destOrd="0" presId="urn:microsoft.com/office/officeart/2005/8/layout/process1"/>
    <dgm:cxn modelId="{98E7FC18-013E-8C4E-9D67-9119ED900F41}" type="presParOf" srcId="{CFCD25C5-5900-4C44-8D17-8D73BAE75215}" destId="{20FA4A5D-8734-4742-87A4-DAC05E452BEA}" srcOrd="2" destOrd="0" presId="urn:microsoft.com/office/officeart/2005/8/layout/process1"/>
    <dgm:cxn modelId="{AB05EC89-127F-B241-AFCB-FDBD80B84A43}" type="presParOf" srcId="{CFCD25C5-5900-4C44-8D17-8D73BAE75215}" destId="{BCB861FF-00D2-6549-84F7-8FFE99A715A6}" srcOrd="3" destOrd="0" presId="urn:microsoft.com/office/officeart/2005/8/layout/process1"/>
    <dgm:cxn modelId="{735551A7-27F4-2F4D-BB48-C66680E08534}" type="presParOf" srcId="{BCB861FF-00D2-6549-84F7-8FFE99A715A6}" destId="{BA0F4DF5-0104-8F46-AE24-275A75EA7C73}" srcOrd="0" destOrd="0" presId="urn:microsoft.com/office/officeart/2005/8/layout/process1"/>
    <dgm:cxn modelId="{E7521051-7975-0744-A56C-98AA3CC5836E}" type="presParOf" srcId="{CFCD25C5-5900-4C44-8D17-8D73BAE75215}" destId="{2CCBF998-CECB-7848-ADA7-9043196726C3}" srcOrd="4" destOrd="0" presId="urn:microsoft.com/office/officeart/2005/8/layout/process1"/>
    <dgm:cxn modelId="{FDFAB25D-05BC-D542-AE4A-FB0D72D62931}" type="presParOf" srcId="{CFCD25C5-5900-4C44-8D17-8D73BAE75215}" destId="{26008610-5B30-DB41-8202-72A8FB2EBF3F}" srcOrd="5" destOrd="0" presId="urn:microsoft.com/office/officeart/2005/8/layout/process1"/>
    <dgm:cxn modelId="{7B26DB60-DFA2-5042-ABF6-548568FDF4C7}" type="presParOf" srcId="{26008610-5B30-DB41-8202-72A8FB2EBF3F}" destId="{AF5487A2-C9BF-D547-B7A9-C2C952FEFD80}" srcOrd="0" destOrd="0" presId="urn:microsoft.com/office/officeart/2005/8/layout/process1"/>
    <dgm:cxn modelId="{D27FCEE3-7669-6047-8130-429B39F0E293}" type="presParOf" srcId="{CFCD25C5-5900-4C44-8D17-8D73BAE75215}" destId="{5C2B3AC1-0048-5A42-90C2-37F20E2AFD97}" srcOrd="6" destOrd="0" presId="urn:microsoft.com/office/officeart/2005/8/layout/process1"/>
    <dgm:cxn modelId="{B5313C47-9FE2-2E4F-9FC1-AE0A818B142C}" type="presParOf" srcId="{CFCD25C5-5900-4C44-8D17-8D73BAE75215}" destId="{0B6D2F2C-1EB1-4C4C-B187-F974FDAD1A6C}" srcOrd="7" destOrd="0" presId="urn:microsoft.com/office/officeart/2005/8/layout/process1"/>
    <dgm:cxn modelId="{9A18FB25-9B4A-7C43-A3BC-E1F2778DCBEE}" type="presParOf" srcId="{0B6D2F2C-1EB1-4C4C-B187-F974FDAD1A6C}" destId="{E3263F7F-809F-C04F-970F-09B2EFBBB019}" srcOrd="0" destOrd="0" presId="urn:microsoft.com/office/officeart/2005/8/layout/process1"/>
    <dgm:cxn modelId="{C724B8C1-EA8F-984C-9B72-6812E16C6BBF}" type="presParOf" srcId="{CFCD25C5-5900-4C44-8D17-8D73BAE75215}" destId="{3EA56A95-F4C8-684C-984A-71C86658535D}" srcOrd="8" destOrd="0" presId="urn:microsoft.com/office/officeart/2005/8/layout/process1"/>
    <dgm:cxn modelId="{0CEB176A-1458-ED40-A23B-80407359991E}" type="presParOf" srcId="{CFCD25C5-5900-4C44-8D17-8D73BAE75215}" destId="{F23DA41F-ED29-D944-A274-25CC2BDDD3BC}" srcOrd="9" destOrd="0" presId="urn:microsoft.com/office/officeart/2005/8/layout/process1"/>
    <dgm:cxn modelId="{8E2D9A21-D709-F54F-A461-39F0E4B472B2}" type="presParOf" srcId="{F23DA41F-ED29-D944-A274-25CC2BDDD3BC}" destId="{DA4FB3D5-894E-AF40-885F-C121F55AD71E}" srcOrd="0" destOrd="0" presId="urn:microsoft.com/office/officeart/2005/8/layout/process1"/>
    <dgm:cxn modelId="{86883164-DDDE-FA44-B4AF-AA3E93158BB6}" type="presParOf" srcId="{CFCD25C5-5900-4C44-8D17-8D73BAE75215}" destId="{24F2FA36-F51B-6940-BC79-23D575EC9931}" srcOrd="10" destOrd="0" presId="urn:microsoft.com/office/officeart/2005/8/layout/process1"/>
  </dgm:cxnLst>
  <dgm:bg>
    <a:solidFill>
      <a:schemeClr val="bg2"/>
    </a:solid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0" y="323430"/>
          <a:ext cx="1415715" cy="1437974"/>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Digitization</a:t>
          </a:r>
        </a:p>
        <a:p>
          <a:pPr marL="0" lvl="0" indent="0" algn="ctr" defTabSz="711200">
            <a:lnSpc>
              <a:spcPct val="90000"/>
            </a:lnSpc>
            <a:spcBef>
              <a:spcPct val="0"/>
            </a:spcBef>
            <a:spcAft>
              <a:spcPct val="35000"/>
            </a:spcAft>
            <a:buNone/>
          </a:pPr>
          <a:r>
            <a:rPr lang="en-US" sz="1600" b="0" kern="1200" dirty="0"/>
            <a:t>(DIY Book Scanner)</a:t>
          </a:r>
          <a:endParaRPr lang="en-US" sz="1600" kern="1200" dirty="0"/>
        </a:p>
      </dsp:txBody>
      <dsp:txXfrm>
        <a:off x="41465" y="364895"/>
        <a:ext cx="1332785" cy="1355044"/>
      </dsp:txXfrm>
    </dsp:sp>
    <dsp:sp modelId="{987689AB-58C7-154A-9B0D-96C424C76F83}">
      <dsp:nvSpPr>
        <dsp:cNvPr id="0" name=""/>
        <dsp:cNvSpPr/>
      </dsp:nvSpPr>
      <dsp:spPr>
        <a:xfrm>
          <a:off x="1557287" y="866868"/>
          <a:ext cx="300131" cy="351097"/>
        </a:xfrm>
        <a:prstGeom prst="rightArrow">
          <a:avLst>
            <a:gd name="adj1" fmla="val 60000"/>
            <a:gd name="adj2" fmla="val 50000"/>
          </a:avLst>
        </a:prstGeom>
        <a:solidFill>
          <a:schemeClr val="accent2">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557287" y="937087"/>
        <a:ext cx="210092" cy="210659"/>
      </dsp:txXfrm>
    </dsp:sp>
    <dsp:sp modelId="{20FA4A5D-8734-4742-87A4-DAC05E452BEA}">
      <dsp:nvSpPr>
        <dsp:cNvPr id="0" name=""/>
        <dsp:cNvSpPr/>
      </dsp:nvSpPr>
      <dsp:spPr>
        <a:xfrm>
          <a:off x="1982002" y="323430"/>
          <a:ext cx="1415715" cy="1437974"/>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Document Segmentation </a:t>
          </a:r>
        </a:p>
        <a:p>
          <a:pPr marL="0" lvl="0" indent="0" algn="ctr" defTabSz="711200">
            <a:lnSpc>
              <a:spcPct val="90000"/>
            </a:lnSpc>
            <a:spcBef>
              <a:spcPct val="0"/>
            </a:spcBef>
            <a:spcAft>
              <a:spcPct val="35000"/>
            </a:spcAft>
            <a:buNone/>
          </a:pPr>
          <a:r>
            <a:rPr lang="en-US" sz="1600" b="0" kern="1200" dirty="0"/>
            <a:t>(</a:t>
          </a:r>
          <a:r>
            <a:rPr lang="en-US" sz="1600" b="0" kern="1200" dirty="0" err="1"/>
            <a:t>Pixel.js</a:t>
          </a:r>
          <a:r>
            <a:rPr lang="en-US" sz="1600" b="0" kern="1200" dirty="0"/>
            <a:t> &amp; Calvo's Method)</a:t>
          </a:r>
          <a:endParaRPr lang="en-US" sz="1600" kern="1200" dirty="0"/>
        </a:p>
      </dsp:txBody>
      <dsp:txXfrm>
        <a:off x="2023467" y="364895"/>
        <a:ext cx="1332785" cy="1355044"/>
      </dsp:txXfrm>
    </dsp:sp>
    <dsp:sp modelId="{BCB861FF-00D2-6549-84F7-8FFE99A715A6}">
      <dsp:nvSpPr>
        <dsp:cNvPr id="0" name=""/>
        <dsp:cNvSpPr/>
      </dsp:nvSpPr>
      <dsp:spPr>
        <a:xfrm>
          <a:off x="3539289" y="866868"/>
          <a:ext cx="300131" cy="351097"/>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539289" y="937087"/>
        <a:ext cx="210092" cy="210659"/>
      </dsp:txXfrm>
    </dsp:sp>
    <dsp:sp modelId="{2CCBF998-CECB-7848-ADA7-9043196726C3}">
      <dsp:nvSpPr>
        <dsp:cNvPr id="0" name=""/>
        <dsp:cNvSpPr/>
      </dsp:nvSpPr>
      <dsp:spPr>
        <a:xfrm>
          <a:off x="3964004" y="323430"/>
          <a:ext cx="1415715" cy="1437974"/>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Optical Music Recognition </a:t>
          </a:r>
        </a:p>
        <a:p>
          <a:pPr marL="0" lvl="0" indent="0" algn="ctr" defTabSz="711200">
            <a:lnSpc>
              <a:spcPct val="90000"/>
            </a:lnSpc>
            <a:spcBef>
              <a:spcPct val="0"/>
            </a:spcBef>
            <a:spcAft>
              <a:spcPct val="35000"/>
            </a:spcAft>
            <a:buNone/>
          </a:pPr>
          <a:r>
            <a:rPr lang="en-US" sz="1600" kern="1200" dirty="0"/>
            <a:t>(Interactive Classifier)</a:t>
          </a:r>
          <a:endParaRPr lang="en-US" sz="1600" b="1" kern="1200" dirty="0"/>
        </a:p>
      </dsp:txBody>
      <dsp:txXfrm>
        <a:off x="4005469" y="364895"/>
        <a:ext cx="1332785" cy="1355044"/>
      </dsp:txXfrm>
    </dsp:sp>
    <dsp:sp modelId="{26008610-5B30-DB41-8202-72A8FB2EBF3F}">
      <dsp:nvSpPr>
        <dsp:cNvPr id="0" name=""/>
        <dsp:cNvSpPr/>
      </dsp:nvSpPr>
      <dsp:spPr>
        <a:xfrm>
          <a:off x="5521291" y="866868"/>
          <a:ext cx="300131" cy="351097"/>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5521291" y="937087"/>
        <a:ext cx="210092" cy="210659"/>
      </dsp:txXfrm>
    </dsp:sp>
    <dsp:sp modelId="{5C2B3AC1-0048-5A42-90C2-37F20E2AFD97}">
      <dsp:nvSpPr>
        <dsp:cNvPr id="0" name=""/>
        <dsp:cNvSpPr/>
      </dsp:nvSpPr>
      <dsp:spPr>
        <a:xfrm>
          <a:off x="5946006" y="323430"/>
          <a:ext cx="1415715" cy="1437974"/>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Pitch Finding</a:t>
          </a:r>
        </a:p>
      </dsp:txBody>
      <dsp:txXfrm>
        <a:off x="5987471" y="364895"/>
        <a:ext cx="1332785" cy="1355044"/>
      </dsp:txXfrm>
    </dsp:sp>
    <dsp:sp modelId="{0B6D2F2C-1EB1-4C4C-B187-F974FDAD1A6C}">
      <dsp:nvSpPr>
        <dsp:cNvPr id="0" name=""/>
        <dsp:cNvSpPr/>
      </dsp:nvSpPr>
      <dsp:spPr>
        <a:xfrm>
          <a:off x="7503293" y="866868"/>
          <a:ext cx="300131" cy="351097"/>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7503293" y="937087"/>
        <a:ext cx="210092" cy="210659"/>
      </dsp:txXfrm>
    </dsp:sp>
    <dsp:sp modelId="{3EA56A95-F4C8-684C-984A-71C86658535D}">
      <dsp:nvSpPr>
        <dsp:cNvPr id="0" name=""/>
        <dsp:cNvSpPr/>
      </dsp:nvSpPr>
      <dsp:spPr>
        <a:xfrm>
          <a:off x="7928008" y="323430"/>
          <a:ext cx="1415715" cy="1437974"/>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Correction</a:t>
          </a:r>
          <a:endParaRPr lang="en-US" sz="1600" b="0" kern="1200" dirty="0"/>
        </a:p>
      </dsp:txBody>
      <dsp:txXfrm>
        <a:off x="7969473" y="364895"/>
        <a:ext cx="1332785" cy="1355044"/>
      </dsp:txXfrm>
    </dsp:sp>
    <dsp:sp modelId="{F23DA41F-ED29-D944-A274-25CC2BDDD3BC}">
      <dsp:nvSpPr>
        <dsp:cNvPr id="0" name=""/>
        <dsp:cNvSpPr/>
      </dsp:nvSpPr>
      <dsp:spPr>
        <a:xfrm>
          <a:off x="9485295" y="866868"/>
          <a:ext cx="300131" cy="351097"/>
        </a:xfrm>
        <a:prstGeom prst="rightArrow">
          <a:avLst>
            <a:gd name="adj1" fmla="val 60000"/>
            <a:gd name="adj2" fmla="val 50000"/>
          </a:avLst>
        </a:prstGeom>
        <a:solidFill>
          <a:schemeClr val="accent2">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9485295" y="937087"/>
        <a:ext cx="210092" cy="210659"/>
      </dsp:txXfrm>
    </dsp:sp>
    <dsp:sp modelId="{24F2FA36-F51B-6940-BC79-23D575EC9931}">
      <dsp:nvSpPr>
        <dsp:cNvPr id="0" name=""/>
        <dsp:cNvSpPr/>
      </dsp:nvSpPr>
      <dsp:spPr>
        <a:xfrm>
          <a:off x="9910010" y="323430"/>
          <a:ext cx="1415715" cy="1437974"/>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Scoring-up Tool</a:t>
          </a:r>
        </a:p>
      </dsp:txBody>
      <dsp:txXfrm>
        <a:off x="9951475" y="364895"/>
        <a:ext cx="1332785" cy="13550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8127" y="187170"/>
          <a:ext cx="1287361" cy="9512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Digitization</a:t>
          </a:r>
        </a:p>
      </dsp:txBody>
      <dsp:txXfrm>
        <a:off x="35987" y="215030"/>
        <a:ext cx="1231641" cy="895501"/>
      </dsp:txXfrm>
    </dsp:sp>
    <dsp:sp modelId="{987689AB-58C7-154A-9B0D-96C424C76F83}">
      <dsp:nvSpPr>
        <dsp:cNvPr id="0" name=""/>
        <dsp:cNvSpPr/>
      </dsp:nvSpPr>
      <dsp:spPr>
        <a:xfrm>
          <a:off x="1424224" y="503148"/>
          <a:ext cx="272920" cy="319265"/>
        </a:xfrm>
        <a:prstGeom prst="rightArrow">
          <a:avLst>
            <a:gd name="adj1" fmla="val 60000"/>
            <a:gd name="adj2" fmla="val 50000"/>
          </a:avLst>
        </a:prstGeom>
        <a:solidFill>
          <a:schemeClr val="accent2">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1424224" y="567001"/>
        <a:ext cx="191044" cy="191559"/>
      </dsp:txXfrm>
    </dsp:sp>
    <dsp:sp modelId="{20FA4A5D-8734-4742-87A4-DAC05E452BEA}">
      <dsp:nvSpPr>
        <dsp:cNvPr id="0" name=""/>
        <dsp:cNvSpPr/>
      </dsp:nvSpPr>
      <dsp:spPr>
        <a:xfrm>
          <a:off x="1810433" y="187170"/>
          <a:ext cx="1705509" cy="951221"/>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Document Segmentation</a:t>
          </a:r>
        </a:p>
      </dsp:txBody>
      <dsp:txXfrm>
        <a:off x="1838293" y="215030"/>
        <a:ext cx="1649789" cy="895501"/>
      </dsp:txXfrm>
    </dsp:sp>
    <dsp:sp modelId="{BCB861FF-00D2-6549-84F7-8FFE99A715A6}">
      <dsp:nvSpPr>
        <dsp:cNvPr id="0" name=""/>
        <dsp:cNvSpPr/>
      </dsp:nvSpPr>
      <dsp:spPr>
        <a:xfrm>
          <a:off x="3644678" y="503148"/>
          <a:ext cx="272920" cy="319265"/>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3644678" y="567001"/>
        <a:ext cx="191044" cy="191559"/>
      </dsp:txXfrm>
    </dsp:sp>
    <dsp:sp modelId="{2CCBF998-CECB-7848-ADA7-9043196726C3}">
      <dsp:nvSpPr>
        <dsp:cNvPr id="0" name=""/>
        <dsp:cNvSpPr/>
      </dsp:nvSpPr>
      <dsp:spPr>
        <a:xfrm>
          <a:off x="4030886" y="187170"/>
          <a:ext cx="1436927" cy="951221"/>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Optical Music Recognition </a:t>
          </a:r>
        </a:p>
      </dsp:txBody>
      <dsp:txXfrm>
        <a:off x="4058746" y="215030"/>
        <a:ext cx="1381207" cy="895501"/>
      </dsp:txXfrm>
    </dsp:sp>
    <dsp:sp modelId="{26008610-5B30-DB41-8202-72A8FB2EBF3F}">
      <dsp:nvSpPr>
        <dsp:cNvPr id="0" name=""/>
        <dsp:cNvSpPr/>
      </dsp:nvSpPr>
      <dsp:spPr>
        <a:xfrm>
          <a:off x="5596550" y="503148"/>
          <a:ext cx="272920" cy="319265"/>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5596550" y="567001"/>
        <a:ext cx="191044" cy="191559"/>
      </dsp:txXfrm>
    </dsp:sp>
    <dsp:sp modelId="{5C2B3AC1-0048-5A42-90C2-37F20E2AFD97}">
      <dsp:nvSpPr>
        <dsp:cNvPr id="0" name=""/>
        <dsp:cNvSpPr/>
      </dsp:nvSpPr>
      <dsp:spPr>
        <a:xfrm>
          <a:off x="5982758" y="187170"/>
          <a:ext cx="1287361" cy="951221"/>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Pitch Finding</a:t>
          </a:r>
        </a:p>
      </dsp:txBody>
      <dsp:txXfrm>
        <a:off x="6010618" y="215030"/>
        <a:ext cx="1231641" cy="895501"/>
      </dsp:txXfrm>
    </dsp:sp>
    <dsp:sp modelId="{0B6D2F2C-1EB1-4C4C-B187-F974FDAD1A6C}">
      <dsp:nvSpPr>
        <dsp:cNvPr id="0" name=""/>
        <dsp:cNvSpPr/>
      </dsp:nvSpPr>
      <dsp:spPr>
        <a:xfrm>
          <a:off x="7398856" y="503148"/>
          <a:ext cx="272920" cy="319265"/>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7398856" y="567001"/>
        <a:ext cx="191044" cy="191559"/>
      </dsp:txXfrm>
    </dsp:sp>
    <dsp:sp modelId="{3EA56A95-F4C8-684C-984A-71C86658535D}">
      <dsp:nvSpPr>
        <dsp:cNvPr id="0" name=""/>
        <dsp:cNvSpPr/>
      </dsp:nvSpPr>
      <dsp:spPr>
        <a:xfrm>
          <a:off x="7785064" y="187170"/>
          <a:ext cx="1287361" cy="951221"/>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Correction</a:t>
          </a:r>
          <a:endParaRPr lang="en-US" sz="1800" b="0" kern="1200" dirty="0"/>
        </a:p>
      </dsp:txBody>
      <dsp:txXfrm>
        <a:off x="7812924" y="215030"/>
        <a:ext cx="1231641" cy="895501"/>
      </dsp:txXfrm>
    </dsp:sp>
    <dsp:sp modelId="{F23DA41F-ED29-D944-A274-25CC2BDDD3BC}">
      <dsp:nvSpPr>
        <dsp:cNvPr id="0" name=""/>
        <dsp:cNvSpPr/>
      </dsp:nvSpPr>
      <dsp:spPr>
        <a:xfrm>
          <a:off x="9201161" y="503148"/>
          <a:ext cx="272920" cy="319265"/>
        </a:xfrm>
        <a:prstGeom prst="rightArrow">
          <a:avLst>
            <a:gd name="adj1" fmla="val 60000"/>
            <a:gd name="adj2" fmla="val 50000"/>
          </a:avLst>
        </a:prstGeom>
        <a:solidFill>
          <a:schemeClr val="accent2">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9201161" y="567001"/>
        <a:ext cx="191044" cy="191559"/>
      </dsp:txXfrm>
    </dsp:sp>
    <dsp:sp modelId="{24F2FA36-F51B-6940-BC79-23D575EC9931}">
      <dsp:nvSpPr>
        <dsp:cNvPr id="0" name=""/>
        <dsp:cNvSpPr/>
      </dsp:nvSpPr>
      <dsp:spPr>
        <a:xfrm>
          <a:off x="9587370" y="187170"/>
          <a:ext cx="1287361" cy="9512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Scoring-up Tool</a:t>
          </a:r>
        </a:p>
      </dsp:txBody>
      <dsp:txXfrm>
        <a:off x="9615230" y="215030"/>
        <a:ext cx="1231641" cy="89550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A6770D-002A-714C-A3DB-39C867B26B93}" type="datetimeFigureOut">
              <a:rPr lang="en-US" smtClean="0"/>
              <a:t>11/30/18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7DE536-BCA2-6E4F-9B0F-F68C26DAC58B}" type="slidenum">
              <a:rPr lang="en-US" smtClean="0"/>
              <a:t>‹#›</a:t>
            </a:fld>
            <a:endParaRPr lang="en-US"/>
          </a:p>
        </p:txBody>
      </p:sp>
    </p:spTree>
    <p:extLst>
      <p:ext uri="{BB962C8B-B14F-4D97-AF65-F5344CB8AC3E}">
        <p14:creationId xmlns:p14="http://schemas.microsoft.com/office/powerpoint/2010/main" val="3881389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Goal</a:t>
            </a:r>
          </a:p>
          <a:p>
            <a:pPr marL="171450" indent="-171450">
              <a:buFont typeface="Arial" panose="020B0604020202020204" pitchFamily="34" charset="0"/>
              <a:buChar char="•"/>
            </a:pPr>
            <a:r>
              <a:rPr lang="en-US" b="1" dirty="0"/>
              <a:t>Guatemala </a:t>
            </a:r>
            <a:r>
              <a:rPr lang="en-US" b="1" dirty="0">
                <a:sym typeface="Wingdings" pitchFamily="2" charset="2"/>
              </a:rPr>
              <a:t> country in Central America (just below México)</a:t>
            </a:r>
          </a:p>
          <a:p>
            <a:pPr marL="171450" indent="-171450">
              <a:buFont typeface="Arial" panose="020B0604020202020204" pitchFamily="34" charset="0"/>
              <a:buChar char="•"/>
            </a:pPr>
            <a:r>
              <a:rPr lang="en-US" b="1" dirty="0">
                <a:sym typeface="Wingdings" pitchFamily="2" charset="2"/>
              </a:rPr>
              <a:t>Part of the Spanish Colonial Empire</a:t>
            </a:r>
          </a:p>
          <a:p>
            <a:pPr marL="171450" indent="-171450">
              <a:buFont typeface="Arial" panose="020B0604020202020204" pitchFamily="34" charset="0"/>
              <a:buChar char="•"/>
            </a:pPr>
            <a:r>
              <a:rPr lang="en-US" b="0" dirty="0">
                <a:sym typeface="Wingdings" pitchFamily="2" charset="2"/>
              </a:rPr>
              <a:t>Even though colonial music is rooted in the early Western music traditions (e.g., Medieval, Renaissance, and Baroque music), little is known about how these traditions and repertoires evolved in the Spanish colonies of the Americas.</a:t>
            </a:r>
          </a:p>
          <a:p>
            <a:endParaRPr lang="en-US" dirty="0"/>
          </a:p>
          <a:p>
            <a:r>
              <a:rPr lang="en-US" dirty="0"/>
              <a:t>Encode the music content of these manuscripts to preserve it and make it accessible outside of the country to allow for studying things like this.</a:t>
            </a:r>
          </a:p>
          <a:p>
            <a:r>
              <a:rPr lang="en-US" dirty="0"/>
              <a:t>Do it using …</a:t>
            </a:r>
          </a:p>
          <a:p>
            <a:endParaRPr lang="en-US" dirty="0"/>
          </a:p>
        </p:txBody>
      </p:sp>
      <p:sp>
        <p:nvSpPr>
          <p:cNvPr id="4" name="Slide Number Placeholder 3"/>
          <p:cNvSpPr>
            <a:spLocks noGrp="1"/>
          </p:cNvSpPr>
          <p:nvPr>
            <p:ph type="sldNum" sz="quarter" idx="5"/>
          </p:nvPr>
        </p:nvSpPr>
        <p:spPr/>
        <p:txBody>
          <a:bodyPr/>
          <a:lstStyle/>
          <a:p>
            <a:fld id="{067DE536-BCA2-6E4F-9B0F-F68C26DAC58B}" type="slidenum">
              <a:rPr lang="en-US" smtClean="0"/>
              <a:t>2</a:t>
            </a:fld>
            <a:endParaRPr lang="en-US"/>
          </a:p>
        </p:txBody>
      </p:sp>
    </p:spTree>
    <p:extLst>
      <p:ext uri="{BB962C8B-B14F-4D97-AF65-F5344CB8AC3E}">
        <p14:creationId xmlns:p14="http://schemas.microsoft.com/office/powerpoint/2010/main" val="12670829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Shape 4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3" name="Shape 4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00414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notation used in these </a:t>
            </a:r>
            <a:r>
              <a:rPr lang="en-US" dirty="0" err="1"/>
              <a:t>choirbooks</a:t>
            </a:r>
            <a:r>
              <a:rPr lang="en-US" dirty="0"/>
              <a:t> is similar to the one used during the Renaissance.</a:t>
            </a:r>
          </a:p>
        </p:txBody>
      </p:sp>
      <p:sp>
        <p:nvSpPr>
          <p:cNvPr id="4" name="Slide Number Placeholder 3"/>
          <p:cNvSpPr>
            <a:spLocks noGrp="1"/>
          </p:cNvSpPr>
          <p:nvPr>
            <p:ph type="sldNum" sz="quarter" idx="5"/>
          </p:nvPr>
        </p:nvSpPr>
        <p:spPr/>
        <p:txBody>
          <a:bodyPr/>
          <a:lstStyle/>
          <a:p>
            <a:fld id="{067DE536-BCA2-6E4F-9B0F-F68C26DAC58B}" type="slidenum">
              <a:rPr lang="en-US" smtClean="0"/>
              <a:t>3</a:t>
            </a:fld>
            <a:endParaRPr lang="en-US"/>
          </a:p>
        </p:txBody>
      </p:sp>
    </p:spTree>
    <p:extLst>
      <p:ext uri="{BB962C8B-B14F-4D97-AF65-F5344CB8AC3E}">
        <p14:creationId xmlns:p14="http://schemas.microsoft.com/office/powerpoint/2010/main" val="83202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15000"/>
              </a:lnSpc>
              <a:spcBef>
                <a:spcPts val="0"/>
              </a:spcBef>
              <a:spcAft>
                <a:spcPts val="1600"/>
              </a:spcAft>
              <a:buClrTx/>
              <a:buSzTx/>
              <a:buFontTx/>
              <a:buNone/>
              <a:tabLst/>
              <a:defRPr/>
            </a:pPr>
            <a:r>
              <a:rPr lang="en-CA" baseline="0" dirty="0"/>
              <a:t>MENSURATION &amp; Context</a:t>
            </a:r>
          </a:p>
          <a:p>
            <a:pPr marL="0" marR="0" lvl="0" indent="0" algn="l" defTabSz="914400" rtl="0" eaLnBrk="1" fontAlgn="auto" latinLnBrk="0" hangingPunct="1">
              <a:lnSpc>
                <a:spcPct val="115000"/>
              </a:lnSpc>
              <a:spcBef>
                <a:spcPts val="0"/>
              </a:spcBef>
              <a:spcAft>
                <a:spcPts val="1600"/>
              </a:spcAft>
              <a:buClrTx/>
              <a:buSzTx/>
              <a:buFontTx/>
              <a:buNone/>
              <a:tabLst/>
              <a:defRPr/>
            </a:pPr>
            <a:endParaRPr lang="en-CA" baseline="0" dirty="0"/>
          </a:p>
          <a:p>
            <a:pPr marL="0" marR="0" lvl="0" indent="0" algn="l" defTabSz="914400" rtl="0" eaLnBrk="1" fontAlgn="auto" latinLnBrk="0" hangingPunct="1">
              <a:lnSpc>
                <a:spcPct val="115000"/>
              </a:lnSpc>
              <a:spcBef>
                <a:spcPts val="0"/>
              </a:spcBef>
              <a:spcAft>
                <a:spcPts val="1600"/>
              </a:spcAft>
              <a:buClrTx/>
              <a:buSzTx/>
              <a:buFontTx/>
              <a:buNone/>
              <a:tabLst/>
              <a:defRPr/>
            </a:pPr>
            <a:r>
              <a:rPr lang="en-CA" baseline="0" dirty="0"/>
              <a:t>The note shape is not enough to determine the note duration. </a:t>
            </a:r>
          </a:p>
        </p:txBody>
      </p:sp>
    </p:spTree>
    <p:extLst>
      <p:ext uri="{BB962C8B-B14F-4D97-AF65-F5344CB8AC3E}">
        <p14:creationId xmlns:p14="http://schemas.microsoft.com/office/powerpoint/2010/main" val="2126308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Preserve and DISSEMINATE the MUSIC CONTENT of these manuscripts</a:t>
            </a:r>
          </a:p>
          <a:p>
            <a:endParaRPr lang="en-US" dirty="0"/>
          </a:p>
          <a:p>
            <a:r>
              <a:rPr lang="en-US" dirty="0"/>
              <a:t>ISSUES</a:t>
            </a:r>
          </a:p>
          <a:p>
            <a:endParaRPr lang="en-US" dirty="0"/>
          </a:p>
          <a:p>
            <a:r>
              <a:rPr lang="en-US" dirty="0"/>
              <a:t>Microfilms (1970s by Robert Stevenson) --&gt; images are cropped on top and bottom</a:t>
            </a:r>
          </a:p>
          <a:p>
            <a:r>
              <a:rPr lang="en-US" dirty="0"/>
              <a:t>Digitized into </a:t>
            </a:r>
            <a:r>
              <a:rPr lang="en-US" dirty="0" err="1"/>
              <a:t>DjVu</a:t>
            </a:r>
            <a:r>
              <a:rPr lang="en-US" dirty="0"/>
              <a:t> files (without permission) --&gt; bad quality (missing images between files)</a:t>
            </a:r>
          </a:p>
          <a:p>
            <a:endParaRPr lang="en-US" dirty="0"/>
          </a:p>
          <a:p>
            <a:r>
              <a:rPr lang="en-US" dirty="0"/>
              <a:t>Expert to interpret it</a:t>
            </a:r>
          </a:p>
          <a:p>
            <a:endParaRPr lang="en-US" dirty="0"/>
          </a:p>
          <a:p>
            <a:r>
              <a:rPr lang="en-US" dirty="0"/>
              <a:t>Know how the piece sounds like --&gt; 4 experts singing each voice</a:t>
            </a:r>
          </a:p>
          <a:p>
            <a:r>
              <a:rPr lang="en-US" dirty="0"/>
              <a:t>OR 1 expert to transcribe the piece into a score</a:t>
            </a:r>
          </a:p>
          <a:p>
            <a:r>
              <a:rPr lang="en-US" dirty="0"/>
              <a:t>IT IS EVEN DIFFICULT FOR THE EXPERT</a:t>
            </a:r>
          </a:p>
          <a:p>
            <a:endParaRPr lang="en-US" dirty="0"/>
          </a:p>
          <a:p>
            <a:r>
              <a:rPr lang="en-US" b="1" dirty="0"/>
              <a:t>SO THE IDEA IS REMOVING THESE ACCESIBILITY BARRIERS, USING THE TECHNOLOGIES DEVELOPED HERE AT SIMSSA</a:t>
            </a:r>
          </a:p>
        </p:txBody>
      </p:sp>
      <p:sp>
        <p:nvSpPr>
          <p:cNvPr id="4" name="Slide Number Placeholder 3"/>
          <p:cNvSpPr>
            <a:spLocks noGrp="1"/>
          </p:cNvSpPr>
          <p:nvPr>
            <p:ph type="sldNum" sz="quarter" idx="5"/>
          </p:nvPr>
        </p:nvSpPr>
        <p:spPr/>
        <p:txBody>
          <a:bodyPr/>
          <a:lstStyle/>
          <a:p>
            <a:fld id="{067DE536-BCA2-6E4F-9B0F-F68C26DAC58B}" type="slidenum">
              <a:rPr lang="en-US" smtClean="0"/>
              <a:t>5</a:t>
            </a:fld>
            <a:endParaRPr lang="en-US"/>
          </a:p>
        </p:txBody>
      </p:sp>
    </p:spTree>
    <p:extLst>
      <p:ext uri="{BB962C8B-B14F-4D97-AF65-F5344CB8AC3E}">
        <p14:creationId xmlns:p14="http://schemas.microsoft.com/office/powerpoint/2010/main" val="26214492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note shape is not enough</a:t>
            </a:r>
          </a:p>
          <a:p>
            <a:r>
              <a:rPr lang="en-US" dirty="0"/>
              <a:t>We need the “duration”</a:t>
            </a:r>
          </a:p>
          <a:p>
            <a:endParaRPr lang="en-US" dirty="0"/>
          </a:p>
          <a:p>
            <a:r>
              <a:rPr lang="en-US" dirty="0"/>
              <a:t>Append this TOOL at the end </a:t>
            </a:r>
            <a:r>
              <a:rPr lang="en-US" dirty="0">
                <a:sym typeface="Wingdings" pitchFamily="2" charset="2"/>
              </a:rPr>
              <a:t> the Scoring-Up Tool  WHICH I DEVELOPED FOR MY MASTER’S THESIS</a:t>
            </a:r>
            <a:endParaRPr lang="en-US" dirty="0"/>
          </a:p>
          <a:p>
            <a:endParaRPr lang="en-US" dirty="0"/>
          </a:p>
          <a:p>
            <a:r>
              <a:rPr lang="en-US" dirty="0"/>
              <a:t>Last two accessibility issues: notation and format</a:t>
            </a:r>
          </a:p>
        </p:txBody>
      </p:sp>
      <p:sp>
        <p:nvSpPr>
          <p:cNvPr id="4" name="Slide Number Placeholder 3"/>
          <p:cNvSpPr>
            <a:spLocks noGrp="1"/>
          </p:cNvSpPr>
          <p:nvPr>
            <p:ph type="sldNum" sz="quarter" idx="5"/>
          </p:nvPr>
        </p:nvSpPr>
        <p:spPr/>
        <p:txBody>
          <a:bodyPr/>
          <a:lstStyle/>
          <a:p>
            <a:fld id="{067DE536-BCA2-6E4F-9B0F-F68C26DAC58B}" type="slidenum">
              <a:rPr lang="en-US" smtClean="0"/>
              <a:t>6</a:t>
            </a:fld>
            <a:endParaRPr lang="en-US"/>
          </a:p>
        </p:txBody>
      </p:sp>
    </p:spTree>
    <p:extLst>
      <p:ext uri="{BB962C8B-B14F-4D97-AF65-F5344CB8AC3E}">
        <p14:creationId xmlns:p14="http://schemas.microsoft.com/office/powerpoint/2010/main" val="1530452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b="1" baseline="0" dirty="0"/>
          </a:p>
        </p:txBody>
      </p:sp>
      <p:sp>
        <p:nvSpPr>
          <p:cNvPr id="4" name="Slide Number Placeholder 3"/>
          <p:cNvSpPr>
            <a:spLocks noGrp="1"/>
          </p:cNvSpPr>
          <p:nvPr>
            <p:ph type="sldNum" sz="quarter" idx="10"/>
          </p:nvPr>
        </p:nvSpPr>
        <p:spPr/>
        <p:txBody>
          <a:bodyPr/>
          <a:lstStyle/>
          <a:p>
            <a:fld id="{F3C5368E-E84F-D44C-BF90-DA312DFA79B6}" type="slidenum">
              <a:rPr lang="en-US" smtClean="0"/>
              <a:t>7</a:t>
            </a:fld>
            <a:endParaRPr lang="en-US"/>
          </a:p>
        </p:txBody>
      </p:sp>
    </p:spTree>
    <p:extLst>
      <p:ext uri="{BB962C8B-B14F-4D97-AF65-F5344CB8AC3E}">
        <p14:creationId xmlns:p14="http://schemas.microsoft.com/office/powerpoint/2010/main" val="1843221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 </a:t>
            </a:r>
            <a:r>
              <a:rPr lang="en-US" dirty="0" err="1"/>
              <a:t>omr</a:t>
            </a:r>
            <a:r>
              <a:rPr lang="en-US" dirty="0"/>
              <a:t> workflow</a:t>
            </a:r>
          </a:p>
          <a:p>
            <a:r>
              <a:rPr lang="en-US" dirty="0"/>
              <a:t>we need digital images</a:t>
            </a:r>
          </a:p>
          <a:p>
            <a:r>
              <a:rPr lang="en-US" dirty="0"/>
              <a:t>prepend digitization step:</a:t>
            </a:r>
          </a:p>
          <a:p>
            <a:r>
              <a:rPr lang="en-US" dirty="0"/>
              <a:t>- Antiquity  --&gt;  no flatbed scanner</a:t>
            </a:r>
          </a:p>
          <a:p>
            <a:r>
              <a:rPr lang="en-US" dirty="0"/>
              <a:t>- Book Scanner</a:t>
            </a:r>
          </a:p>
          <a:p>
            <a:r>
              <a:rPr lang="en-US" dirty="0"/>
              <a:t>-&gt; NO </a:t>
            </a:r>
            <a:r>
              <a:rPr lang="en-US" dirty="0" err="1"/>
              <a:t>approp</a:t>
            </a:r>
            <a:r>
              <a:rPr lang="en-US" dirty="0"/>
              <a:t>. for the large dimensions of the books</a:t>
            </a:r>
          </a:p>
          <a:p>
            <a:pPr marL="171450" indent="-171450">
              <a:buFontTx/>
              <a:buChar char="-"/>
            </a:pPr>
            <a:r>
              <a:rPr lang="en-US" dirty="0"/>
              <a:t>buying is not an option  --&gt;  DIY </a:t>
            </a:r>
          </a:p>
          <a:p>
            <a:pPr marL="0" indent="0">
              <a:buFontTx/>
              <a:buNone/>
            </a:pPr>
            <a:r>
              <a:rPr lang="en-US" b="1" dirty="0"/>
              <a:t>[NEXT SLIDE]</a:t>
            </a:r>
          </a:p>
        </p:txBody>
      </p:sp>
      <p:sp>
        <p:nvSpPr>
          <p:cNvPr id="4" name="Slide Number Placeholder 3"/>
          <p:cNvSpPr>
            <a:spLocks noGrp="1"/>
          </p:cNvSpPr>
          <p:nvPr>
            <p:ph type="sldNum" sz="quarter" idx="5"/>
          </p:nvPr>
        </p:nvSpPr>
        <p:spPr/>
        <p:txBody>
          <a:bodyPr/>
          <a:lstStyle/>
          <a:p>
            <a:fld id="{067DE536-BCA2-6E4F-9B0F-F68C26DAC58B}" type="slidenum">
              <a:rPr lang="en-US" smtClean="0"/>
              <a:t>8</a:t>
            </a:fld>
            <a:endParaRPr lang="en-US"/>
          </a:p>
        </p:txBody>
      </p:sp>
    </p:spTree>
    <p:extLst>
      <p:ext uri="{BB962C8B-B14F-4D97-AF65-F5344CB8AC3E}">
        <p14:creationId xmlns:p14="http://schemas.microsoft.com/office/powerpoint/2010/main" val="1632139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7DE536-BCA2-6E4F-9B0F-F68C26DAC58B}" type="slidenum">
              <a:rPr lang="en-US" smtClean="0"/>
              <a:t>9</a:t>
            </a:fld>
            <a:endParaRPr lang="en-US"/>
          </a:p>
        </p:txBody>
      </p:sp>
    </p:spTree>
    <p:extLst>
      <p:ext uri="{BB962C8B-B14F-4D97-AF65-F5344CB8AC3E}">
        <p14:creationId xmlns:p14="http://schemas.microsoft.com/office/powerpoint/2010/main" val="3952587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Musical content encoded as scores</a:t>
            </a:r>
          </a:p>
          <a:p>
            <a:pPr marL="171450" indent="-171450">
              <a:buFontTx/>
              <a:buChar char="-"/>
            </a:pPr>
            <a:r>
              <a:rPr lang="en-US" dirty="0"/>
              <a:t>more familiar format for modern musicians</a:t>
            </a:r>
          </a:p>
          <a:p>
            <a:pPr marL="171450" indent="-171450">
              <a:buFontTx/>
              <a:buChar char="-"/>
            </a:pPr>
            <a:r>
              <a:rPr lang="en-US" dirty="0"/>
              <a:t>encoded --&gt; play it back</a:t>
            </a:r>
          </a:p>
          <a:p>
            <a:pPr marL="171450" indent="-171450">
              <a:buFontTx/>
              <a:buChar char="-"/>
            </a:pPr>
            <a:r>
              <a:rPr lang="en-US" dirty="0"/>
              <a:t>score --&gt; vertical sonorities (contrapuntal studies)</a:t>
            </a:r>
          </a:p>
          <a:p>
            <a:pPr marL="0" indent="0">
              <a:buFontTx/>
              <a:buNone/>
            </a:pPr>
            <a:r>
              <a:rPr lang="en-US" b="1" dirty="0"/>
              <a:t>ACCESS both INSIDE and OUTSIDE Guatemala</a:t>
            </a:r>
          </a:p>
          <a:p>
            <a:endParaRPr lang="en-US" dirty="0"/>
          </a:p>
        </p:txBody>
      </p:sp>
      <p:sp>
        <p:nvSpPr>
          <p:cNvPr id="4" name="Slide Number Placeholder 3"/>
          <p:cNvSpPr>
            <a:spLocks noGrp="1"/>
          </p:cNvSpPr>
          <p:nvPr>
            <p:ph type="sldNum" sz="quarter" idx="5"/>
          </p:nvPr>
        </p:nvSpPr>
        <p:spPr/>
        <p:txBody>
          <a:bodyPr/>
          <a:lstStyle/>
          <a:p>
            <a:fld id="{067DE536-BCA2-6E4F-9B0F-F68C26DAC58B}" type="slidenum">
              <a:rPr lang="en-US" smtClean="0"/>
              <a:t>10</a:t>
            </a:fld>
            <a:endParaRPr lang="en-US"/>
          </a:p>
        </p:txBody>
      </p:sp>
    </p:spTree>
    <p:extLst>
      <p:ext uri="{BB962C8B-B14F-4D97-AF65-F5344CB8AC3E}">
        <p14:creationId xmlns:p14="http://schemas.microsoft.com/office/powerpoint/2010/main" val="13186380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03F16-4236-3343-BECA-4574FE7FD0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80C287-065C-014E-A5F5-26CB9D71D6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09F95F0-5F19-F943-A020-924670A58A9A}"/>
              </a:ext>
            </a:extLst>
          </p:cNvPr>
          <p:cNvSpPr>
            <a:spLocks noGrp="1"/>
          </p:cNvSpPr>
          <p:nvPr>
            <p:ph type="dt" sz="half" idx="10"/>
          </p:nvPr>
        </p:nvSpPr>
        <p:spPr/>
        <p:txBody>
          <a:bodyPr/>
          <a:lstStyle/>
          <a:p>
            <a:fld id="{5D9B4628-B89A-1E49-80B6-B9D049DC02AC}" type="datetime1">
              <a:rPr lang="en-CA" smtClean="0"/>
              <a:t>2018-11-30</a:t>
            </a:fld>
            <a:endParaRPr lang="en-US"/>
          </a:p>
        </p:txBody>
      </p:sp>
      <p:sp>
        <p:nvSpPr>
          <p:cNvPr id="5" name="Footer Placeholder 4">
            <a:extLst>
              <a:ext uri="{FF2B5EF4-FFF2-40B4-BE49-F238E27FC236}">
                <a16:creationId xmlns:a16="http://schemas.microsoft.com/office/drawing/2014/main" id="{7D6120E9-8077-244D-93E6-80EC26BF8C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07C90A-BE50-D74F-9E46-CF7FFCEBFC50}"/>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145734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1D6BA-05B8-FE43-BCF9-138EC952ED6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4173C5-072C-1F4A-8DE2-986E806903B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B5960D-80BC-FA40-B53B-4362B80680C4}"/>
              </a:ext>
            </a:extLst>
          </p:cNvPr>
          <p:cNvSpPr>
            <a:spLocks noGrp="1"/>
          </p:cNvSpPr>
          <p:nvPr>
            <p:ph type="dt" sz="half" idx="10"/>
          </p:nvPr>
        </p:nvSpPr>
        <p:spPr/>
        <p:txBody>
          <a:bodyPr/>
          <a:lstStyle/>
          <a:p>
            <a:fld id="{4492E0E0-40B0-9842-9AA0-C4D7B2088BBB}" type="datetime1">
              <a:rPr lang="en-CA" smtClean="0"/>
              <a:t>2018-11-30</a:t>
            </a:fld>
            <a:endParaRPr lang="en-US"/>
          </a:p>
        </p:txBody>
      </p:sp>
      <p:sp>
        <p:nvSpPr>
          <p:cNvPr id="5" name="Footer Placeholder 4">
            <a:extLst>
              <a:ext uri="{FF2B5EF4-FFF2-40B4-BE49-F238E27FC236}">
                <a16:creationId xmlns:a16="http://schemas.microsoft.com/office/drawing/2014/main" id="{F8B4CE12-FD59-3446-B0F1-C5FAD03157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5AB6F1-AB9E-0E45-984D-CF31970266D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3575641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243CE5-3535-3549-A0DC-6C5FAA6DCC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6053AA-6FA9-C542-8E2D-FD157F0AC29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04C101-5AE1-C243-A8E3-A265F965D6AF}"/>
              </a:ext>
            </a:extLst>
          </p:cNvPr>
          <p:cNvSpPr>
            <a:spLocks noGrp="1"/>
          </p:cNvSpPr>
          <p:nvPr>
            <p:ph type="dt" sz="half" idx="10"/>
          </p:nvPr>
        </p:nvSpPr>
        <p:spPr/>
        <p:txBody>
          <a:bodyPr/>
          <a:lstStyle/>
          <a:p>
            <a:fld id="{518B6C53-9289-B64E-84B1-F8733DAB4DD6}" type="datetime1">
              <a:rPr lang="en-CA" smtClean="0"/>
              <a:t>2018-11-30</a:t>
            </a:fld>
            <a:endParaRPr lang="en-US"/>
          </a:p>
        </p:txBody>
      </p:sp>
      <p:sp>
        <p:nvSpPr>
          <p:cNvPr id="5" name="Footer Placeholder 4">
            <a:extLst>
              <a:ext uri="{FF2B5EF4-FFF2-40B4-BE49-F238E27FC236}">
                <a16:creationId xmlns:a16="http://schemas.microsoft.com/office/drawing/2014/main" id="{B6798375-5BB5-F240-9435-F590D23336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09DD46-99A7-CC49-8886-61133130C06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944239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627073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15600" y="2867800"/>
            <a:ext cx="11360800" cy="1122400"/>
          </a:xfrm>
          <a:prstGeom prst="rect">
            <a:avLst/>
          </a:prstGeom>
        </p:spPr>
        <p:txBody>
          <a:bodyPr lIns="91425" tIns="91425" rIns="91425" bIns="91425" anchor="ctr"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358895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527E9-B021-B54B-AB8A-28DE9A8A71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FE4121-90E4-C346-9A21-3D4D4313537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C6F4A6-36B4-8042-88E0-7D93F3B2F2FE}"/>
              </a:ext>
            </a:extLst>
          </p:cNvPr>
          <p:cNvSpPr>
            <a:spLocks noGrp="1"/>
          </p:cNvSpPr>
          <p:nvPr>
            <p:ph type="dt" sz="half" idx="10"/>
          </p:nvPr>
        </p:nvSpPr>
        <p:spPr/>
        <p:txBody>
          <a:bodyPr/>
          <a:lstStyle/>
          <a:p>
            <a:fld id="{7F47CB0F-69C6-A145-9AD1-3A7DCAECF47D}" type="datetime1">
              <a:rPr lang="en-CA" smtClean="0"/>
              <a:t>2018-11-30</a:t>
            </a:fld>
            <a:endParaRPr lang="en-US"/>
          </a:p>
        </p:txBody>
      </p:sp>
      <p:sp>
        <p:nvSpPr>
          <p:cNvPr id="5" name="Footer Placeholder 4">
            <a:extLst>
              <a:ext uri="{FF2B5EF4-FFF2-40B4-BE49-F238E27FC236}">
                <a16:creationId xmlns:a16="http://schemas.microsoft.com/office/drawing/2014/main" id="{A9682C2E-14B6-5545-A205-4331ABEFD6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105507-DE75-0D46-9D70-7774DB3E065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853035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4268C-72AD-5E44-A5B1-3FAF50F611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9607C13-1156-B64F-95E4-1077613ACF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1426FBB-CFCD-8942-A4F4-11177CB03F36}"/>
              </a:ext>
            </a:extLst>
          </p:cNvPr>
          <p:cNvSpPr>
            <a:spLocks noGrp="1"/>
          </p:cNvSpPr>
          <p:nvPr>
            <p:ph type="dt" sz="half" idx="10"/>
          </p:nvPr>
        </p:nvSpPr>
        <p:spPr/>
        <p:txBody>
          <a:bodyPr/>
          <a:lstStyle/>
          <a:p>
            <a:fld id="{E3477478-6E9D-0449-BE7A-A48D51CA1E1F}" type="datetime1">
              <a:rPr lang="en-CA" smtClean="0"/>
              <a:t>2018-11-30</a:t>
            </a:fld>
            <a:endParaRPr lang="en-US"/>
          </a:p>
        </p:txBody>
      </p:sp>
      <p:sp>
        <p:nvSpPr>
          <p:cNvPr id="5" name="Footer Placeholder 4">
            <a:extLst>
              <a:ext uri="{FF2B5EF4-FFF2-40B4-BE49-F238E27FC236}">
                <a16:creationId xmlns:a16="http://schemas.microsoft.com/office/drawing/2014/main" id="{E04F140C-6616-3447-ACBB-10A395BCE0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5E4362-E124-C54F-98BA-67D60558E3A7}"/>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1582338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CCB-66AF-B541-B1BC-6F296AF331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8FC306-D8A5-5F4D-B670-4C7CC6D080E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7E6428-5729-9449-9F43-64CFB84DEB8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390A18C-F9AF-924D-8F05-E474CCE9B994}"/>
              </a:ext>
            </a:extLst>
          </p:cNvPr>
          <p:cNvSpPr>
            <a:spLocks noGrp="1"/>
          </p:cNvSpPr>
          <p:nvPr>
            <p:ph type="dt" sz="half" idx="10"/>
          </p:nvPr>
        </p:nvSpPr>
        <p:spPr/>
        <p:txBody>
          <a:bodyPr/>
          <a:lstStyle/>
          <a:p>
            <a:fld id="{ABE0F711-17FA-EC42-A8F9-48FB4418CF65}" type="datetime1">
              <a:rPr lang="en-CA" smtClean="0"/>
              <a:t>2018-11-30</a:t>
            </a:fld>
            <a:endParaRPr lang="en-US"/>
          </a:p>
        </p:txBody>
      </p:sp>
      <p:sp>
        <p:nvSpPr>
          <p:cNvPr id="6" name="Footer Placeholder 5">
            <a:extLst>
              <a:ext uri="{FF2B5EF4-FFF2-40B4-BE49-F238E27FC236}">
                <a16:creationId xmlns:a16="http://schemas.microsoft.com/office/drawing/2014/main" id="{6060876F-68EA-CD4A-A975-BA7AD48866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9675AF-8DDC-8343-8921-AA9C61A51F12}"/>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348639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17600-C63C-E849-9411-D54C8C13BD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DC654F-5341-E544-8AE5-60E2B5D961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8B12A0D-A68B-BA46-9113-91BFB5BFA08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A79D39B-EB61-2D45-BFC2-51D42D7668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1561B64-F4E9-C340-9D39-7BF6F37A71D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39E5B6-3BE2-8B43-A0EC-1CBEAE21D4F6}"/>
              </a:ext>
            </a:extLst>
          </p:cNvPr>
          <p:cNvSpPr>
            <a:spLocks noGrp="1"/>
          </p:cNvSpPr>
          <p:nvPr>
            <p:ph type="dt" sz="half" idx="10"/>
          </p:nvPr>
        </p:nvSpPr>
        <p:spPr/>
        <p:txBody>
          <a:bodyPr/>
          <a:lstStyle/>
          <a:p>
            <a:fld id="{89EE07C7-838D-7740-BBDB-F95288FCE818}" type="datetime1">
              <a:rPr lang="en-CA" smtClean="0"/>
              <a:t>2018-11-30</a:t>
            </a:fld>
            <a:endParaRPr lang="en-US"/>
          </a:p>
        </p:txBody>
      </p:sp>
      <p:sp>
        <p:nvSpPr>
          <p:cNvPr id="8" name="Footer Placeholder 7">
            <a:extLst>
              <a:ext uri="{FF2B5EF4-FFF2-40B4-BE49-F238E27FC236}">
                <a16:creationId xmlns:a16="http://schemas.microsoft.com/office/drawing/2014/main" id="{901EDDEA-8BC1-214E-BD85-D5CE1C8DD7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F60134-BC77-6B46-91E6-0D4C07FFFD0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072495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08F34-2468-1849-B0BC-77FA148B2D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328953-95FF-A644-8241-4CE9538CA67F}"/>
              </a:ext>
            </a:extLst>
          </p:cNvPr>
          <p:cNvSpPr>
            <a:spLocks noGrp="1"/>
          </p:cNvSpPr>
          <p:nvPr>
            <p:ph type="dt" sz="half" idx="10"/>
          </p:nvPr>
        </p:nvSpPr>
        <p:spPr/>
        <p:txBody>
          <a:bodyPr/>
          <a:lstStyle/>
          <a:p>
            <a:fld id="{68C1F791-16F1-BA45-9214-B017010C4F19}" type="datetime1">
              <a:rPr lang="en-CA" smtClean="0"/>
              <a:t>2018-11-30</a:t>
            </a:fld>
            <a:endParaRPr lang="en-US"/>
          </a:p>
        </p:txBody>
      </p:sp>
      <p:sp>
        <p:nvSpPr>
          <p:cNvPr id="4" name="Footer Placeholder 3">
            <a:extLst>
              <a:ext uri="{FF2B5EF4-FFF2-40B4-BE49-F238E27FC236}">
                <a16:creationId xmlns:a16="http://schemas.microsoft.com/office/drawing/2014/main" id="{BD4DF2F7-B35F-8042-9A97-7269D0E6EE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DC93C21-01B8-1743-9EC1-601ED4D5F99C}"/>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553144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9CFA0F-CA54-504C-83D2-8B283F7919EF}"/>
              </a:ext>
            </a:extLst>
          </p:cNvPr>
          <p:cNvSpPr>
            <a:spLocks noGrp="1"/>
          </p:cNvSpPr>
          <p:nvPr>
            <p:ph type="dt" sz="half" idx="10"/>
          </p:nvPr>
        </p:nvSpPr>
        <p:spPr/>
        <p:txBody>
          <a:bodyPr/>
          <a:lstStyle/>
          <a:p>
            <a:fld id="{2DB1542A-A7CD-1344-998E-8E9CA3F1308B}" type="datetime1">
              <a:rPr lang="en-CA" smtClean="0"/>
              <a:t>2018-11-30</a:t>
            </a:fld>
            <a:endParaRPr lang="en-US"/>
          </a:p>
        </p:txBody>
      </p:sp>
      <p:sp>
        <p:nvSpPr>
          <p:cNvPr id="3" name="Footer Placeholder 2">
            <a:extLst>
              <a:ext uri="{FF2B5EF4-FFF2-40B4-BE49-F238E27FC236}">
                <a16:creationId xmlns:a16="http://schemas.microsoft.com/office/drawing/2014/main" id="{140CB52E-B398-CE42-B4DF-E111E26804C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9AA77A-AEFA-2C4A-AB18-194BAB5F5969}"/>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1968491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C23B7-A2D3-2F49-8F7A-DDCC583D95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2D9146A-A511-2043-A2A9-54572BEE51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3E4F2A-0197-7B4A-8588-69EAB9B07A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09B32FA-C9C8-3D44-8166-9E23F3F6C12C}"/>
              </a:ext>
            </a:extLst>
          </p:cNvPr>
          <p:cNvSpPr>
            <a:spLocks noGrp="1"/>
          </p:cNvSpPr>
          <p:nvPr>
            <p:ph type="dt" sz="half" idx="10"/>
          </p:nvPr>
        </p:nvSpPr>
        <p:spPr/>
        <p:txBody>
          <a:bodyPr/>
          <a:lstStyle/>
          <a:p>
            <a:fld id="{E1E3D092-D925-B343-88DA-F07412F152D7}" type="datetime1">
              <a:rPr lang="en-CA" smtClean="0"/>
              <a:t>2018-11-30</a:t>
            </a:fld>
            <a:endParaRPr lang="en-US"/>
          </a:p>
        </p:txBody>
      </p:sp>
      <p:sp>
        <p:nvSpPr>
          <p:cNvPr id="6" name="Footer Placeholder 5">
            <a:extLst>
              <a:ext uri="{FF2B5EF4-FFF2-40B4-BE49-F238E27FC236}">
                <a16:creationId xmlns:a16="http://schemas.microsoft.com/office/drawing/2014/main" id="{E1C53010-DF79-6B45-86B7-AE5BD3596D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A8B42D-5176-8846-99D8-C64A86D34FAB}"/>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730907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211F0-9C63-5142-BDE2-ACDA6986CC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FB55D9-18DB-2243-85B6-39F6633197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FC27B6-C818-1C44-BED6-911FDF1859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7355A89-E69A-A348-932D-8004B6D5EF13}"/>
              </a:ext>
            </a:extLst>
          </p:cNvPr>
          <p:cNvSpPr>
            <a:spLocks noGrp="1"/>
          </p:cNvSpPr>
          <p:nvPr>
            <p:ph type="dt" sz="half" idx="10"/>
          </p:nvPr>
        </p:nvSpPr>
        <p:spPr/>
        <p:txBody>
          <a:bodyPr/>
          <a:lstStyle/>
          <a:p>
            <a:fld id="{2EB906CC-71B9-CF42-B2B9-ED7A641F0B6E}" type="datetime1">
              <a:rPr lang="en-CA" smtClean="0"/>
              <a:t>2018-11-30</a:t>
            </a:fld>
            <a:endParaRPr lang="en-US"/>
          </a:p>
        </p:txBody>
      </p:sp>
      <p:sp>
        <p:nvSpPr>
          <p:cNvPr id="6" name="Footer Placeholder 5">
            <a:extLst>
              <a:ext uri="{FF2B5EF4-FFF2-40B4-BE49-F238E27FC236}">
                <a16:creationId xmlns:a16="http://schemas.microsoft.com/office/drawing/2014/main" id="{5408666E-76ED-294D-8707-BF96EFA8AE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3CE9D3-7415-A74C-ABE7-8E9B686E8317}"/>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3257197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110C92-16C2-5942-8224-C61DA53EF4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A069A4-2016-D343-B37A-DBB85CCF6F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20C28B-0772-CB4E-A83A-3BA55AE8B0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DC4C52-51C9-224B-ABF1-A7D05C0A55F8}" type="datetime1">
              <a:rPr lang="en-CA" smtClean="0"/>
              <a:t>2018-11-30</a:t>
            </a:fld>
            <a:endParaRPr lang="en-US"/>
          </a:p>
        </p:txBody>
      </p:sp>
      <p:sp>
        <p:nvSpPr>
          <p:cNvPr id="5" name="Footer Placeholder 4">
            <a:extLst>
              <a:ext uri="{FF2B5EF4-FFF2-40B4-BE49-F238E27FC236}">
                <a16:creationId xmlns:a16="http://schemas.microsoft.com/office/drawing/2014/main" id="{26A95C52-5E2D-AC4F-93CD-C2D4F09ADB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7540FB-A639-B449-A057-55D7CCF9B1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B79235-E426-D04C-BD5A-D6C3FB9C44CE}" type="slidenum">
              <a:rPr lang="en-US" smtClean="0"/>
              <a:t>‹#›</a:t>
            </a:fld>
            <a:endParaRPr lang="en-US"/>
          </a:p>
        </p:txBody>
      </p:sp>
    </p:spTree>
    <p:extLst>
      <p:ext uri="{BB962C8B-B14F-4D97-AF65-F5344CB8AC3E}">
        <p14:creationId xmlns:p14="http://schemas.microsoft.com/office/powerpoint/2010/main" val="8358487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hyperlink" Target="mailto:martha.thomaeelias@mail.mcgill.ca" TargetMode="External"/><Relationship Id="rId7"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en.wikipedia.org/wiki/Central_America#/media/File:Map_of_Central_America.p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diybookscanner.org/"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large white building&#13;&#10;&#13;&#10;Description automatically generated">
            <a:extLst>
              <a:ext uri="{FF2B5EF4-FFF2-40B4-BE49-F238E27FC236}">
                <a16:creationId xmlns:a16="http://schemas.microsoft.com/office/drawing/2014/main" id="{8F0266B9-10A9-784B-928A-D41ACC5B02BB}"/>
              </a:ext>
            </a:extLst>
          </p:cNvPr>
          <p:cNvPicPr>
            <a:picLocks noChangeAspect="1"/>
          </p:cNvPicPr>
          <p:nvPr/>
        </p:nvPicPr>
        <p:blipFill>
          <a:blip r:embed="rId2">
            <a:alphaModFix amt="31000"/>
          </a:blip>
          <a:stretch>
            <a:fillRect/>
          </a:stretch>
        </p:blipFill>
        <p:spPr>
          <a:xfrm>
            <a:off x="0" y="-1"/>
            <a:ext cx="12192000" cy="6858001"/>
          </a:xfrm>
          <a:prstGeom prst="rect">
            <a:avLst/>
          </a:prstGeom>
        </p:spPr>
      </p:pic>
      <p:sp>
        <p:nvSpPr>
          <p:cNvPr id="2" name="Title 1">
            <a:extLst>
              <a:ext uri="{FF2B5EF4-FFF2-40B4-BE49-F238E27FC236}">
                <a16:creationId xmlns:a16="http://schemas.microsoft.com/office/drawing/2014/main" id="{484BC1B6-9F63-C749-9DC8-23A98F3D26BB}"/>
              </a:ext>
            </a:extLst>
          </p:cNvPr>
          <p:cNvSpPr>
            <a:spLocks noGrp="1"/>
          </p:cNvSpPr>
          <p:nvPr>
            <p:ph type="ctrTitle"/>
          </p:nvPr>
        </p:nvSpPr>
        <p:spPr>
          <a:xfrm>
            <a:off x="1524000" y="1122363"/>
            <a:ext cx="9144000" cy="2387600"/>
          </a:xfrm>
        </p:spPr>
        <p:txBody>
          <a:bodyPr anchor="ctr"/>
          <a:lstStyle/>
          <a:p>
            <a:r>
              <a:rPr lang="en-US"/>
              <a:t>Guatemalan Manuscript Digitization Project</a:t>
            </a:r>
            <a:endParaRPr lang="en-US" dirty="0"/>
          </a:p>
        </p:txBody>
      </p:sp>
      <p:sp>
        <p:nvSpPr>
          <p:cNvPr id="3" name="Subtitle 2">
            <a:extLst>
              <a:ext uri="{FF2B5EF4-FFF2-40B4-BE49-F238E27FC236}">
                <a16:creationId xmlns:a16="http://schemas.microsoft.com/office/drawing/2014/main" id="{926118E1-80FE-5746-BF59-01C168EBB565}"/>
              </a:ext>
            </a:extLst>
          </p:cNvPr>
          <p:cNvSpPr>
            <a:spLocks noGrp="1"/>
          </p:cNvSpPr>
          <p:nvPr>
            <p:ph type="subTitle" idx="1"/>
          </p:nvPr>
        </p:nvSpPr>
        <p:spPr>
          <a:xfrm>
            <a:off x="1524000" y="3602038"/>
            <a:ext cx="9144000" cy="1655762"/>
          </a:xfrm>
        </p:spPr>
        <p:txBody>
          <a:bodyPr>
            <a:normAutofit lnSpcReduction="10000"/>
          </a:bodyPr>
          <a:lstStyle/>
          <a:p>
            <a:r>
              <a:rPr lang="en-US"/>
              <a:t>Martha E. Thomae</a:t>
            </a:r>
          </a:p>
          <a:p>
            <a:endParaRPr lang="en-US" b="1"/>
          </a:p>
          <a:p>
            <a:r>
              <a:rPr lang="en-US" b="1"/>
              <a:t>SIMSSA Workshop XVII</a:t>
            </a:r>
          </a:p>
          <a:p>
            <a:r>
              <a:rPr lang="en-US"/>
              <a:t>December 01, 2018</a:t>
            </a:r>
            <a:endParaRPr lang="en-US" dirty="0"/>
          </a:p>
        </p:txBody>
      </p:sp>
      <p:sp>
        <p:nvSpPr>
          <p:cNvPr id="4" name="Slide Number Placeholder 3">
            <a:extLst>
              <a:ext uri="{FF2B5EF4-FFF2-40B4-BE49-F238E27FC236}">
                <a16:creationId xmlns:a16="http://schemas.microsoft.com/office/drawing/2014/main" id="{4BA20282-A156-C445-AFD4-D8DBAB3A73F5}"/>
              </a:ext>
            </a:extLst>
          </p:cNvPr>
          <p:cNvSpPr>
            <a:spLocks noGrp="1"/>
          </p:cNvSpPr>
          <p:nvPr>
            <p:ph type="sldNum" sz="quarter" idx="12"/>
          </p:nvPr>
        </p:nvSpPr>
        <p:spPr>
          <a:xfrm>
            <a:off x="8610600" y="6356350"/>
            <a:ext cx="2743200" cy="365125"/>
          </a:xfrm>
        </p:spPr>
        <p:txBody>
          <a:bodyPr/>
          <a:lstStyle/>
          <a:p>
            <a:fld id="{FEB79235-E426-D04C-BD5A-D6C3FB9C44CE}" type="slidenum">
              <a:rPr lang="en-US" smtClean="0"/>
              <a:t>1</a:t>
            </a:fld>
            <a:endParaRPr lang="en-US"/>
          </a:p>
        </p:txBody>
      </p:sp>
    </p:spTree>
    <p:extLst>
      <p:ext uri="{BB962C8B-B14F-4D97-AF65-F5344CB8AC3E}">
        <p14:creationId xmlns:p14="http://schemas.microsoft.com/office/powerpoint/2010/main" val="1890295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06913E-D30B-7A4B-8D3A-2B3F8148BB9C}"/>
              </a:ext>
            </a:extLst>
          </p:cNvPr>
          <p:cNvSpPr>
            <a:spLocks noGrp="1"/>
          </p:cNvSpPr>
          <p:nvPr>
            <p:ph idx="1"/>
          </p:nvPr>
        </p:nvSpPr>
        <p:spPr>
          <a:xfrm>
            <a:off x="838200" y="2985232"/>
            <a:ext cx="10515600" cy="3191730"/>
          </a:xfrm>
        </p:spPr>
        <p:txBody>
          <a:bodyPr>
            <a:normAutofit/>
          </a:bodyPr>
          <a:lstStyle/>
          <a:p>
            <a:r>
              <a:rPr lang="en-CA" sz="2700" dirty="0"/>
              <a:t>Digitization and encoding of the repertoire as musical scores in a machine-readable file format</a:t>
            </a:r>
          </a:p>
          <a:p>
            <a:r>
              <a:rPr lang="en-CA" sz="2700" dirty="0"/>
              <a:t>Facilitate its preservation, dissemination, study by musicologists, and appreciation by the general public</a:t>
            </a:r>
          </a:p>
          <a:p>
            <a:r>
              <a:rPr lang="en-CA" sz="2700" dirty="0"/>
              <a:t>We expect this research to be used as a model for the digitization of the mensural repertoire of other countries that were once part of the colonial past</a:t>
            </a:r>
            <a:endParaRPr lang="en-US" sz="2700" dirty="0"/>
          </a:p>
        </p:txBody>
      </p:sp>
      <p:sp>
        <p:nvSpPr>
          <p:cNvPr id="4" name="Slide Number Placeholder 3">
            <a:extLst>
              <a:ext uri="{FF2B5EF4-FFF2-40B4-BE49-F238E27FC236}">
                <a16:creationId xmlns:a16="http://schemas.microsoft.com/office/drawing/2014/main" id="{56718172-4617-7248-A65A-12866B5027CF}"/>
              </a:ext>
            </a:extLst>
          </p:cNvPr>
          <p:cNvSpPr>
            <a:spLocks noGrp="1"/>
          </p:cNvSpPr>
          <p:nvPr>
            <p:ph type="sldNum" sz="quarter" idx="12"/>
          </p:nvPr>
        </p:nvSpPr>
        <p:spPr/>
        <p:txBody>
          <a:bodyPr/>
          <a:lstStyle/>
          <a:p>
            <a:fld id="{FEB79235-E426-D04C-BD5A-D6C3FB9C44CE}" type="slidenum">
              <a:rPr lang="en-US" smtClean="0"/>
              <a:t>10</a:t>
            </a:fld>
            <a:endParaRPr lang="en-US"/>
          </a:p>
        </p:txBody>
      </p:sp>
      <p:graphicFrame>
        <p:nvGraphicFramePr>
          <p:cNvPr id="5" name="Diagram 4">
            <a:extLst>
              <a:ext uri="{FF2B5EF4-FFF2-40B4-BE49-F238E27FC236}">
                <a16:creationId xmlns:a16="http://schemas.microsoft.com/office/drawing/2014/main" id="{2336C2DA-6D9F-6D43-8BD2-A6531EE378B2}"/>
              </a:ext>
            </a:extLst>
          </p:cNvPr>
          <p:cNvGraphicFramePr/>
          <p:nvPr>
            <p:extLst>
              <p:ext uri="{D42A27DB-BD31-4B8C-83A1-F6EECF244321}">
                <p14:modId xmlns:p14="http://schemas.microsoft.com/office/powerpoint/2010/main" val="3260933094"/>
              </p:ext>
            </p:extLst>
          </p:nvPr>
        </p:nvGraphicFramePr>
        <p:xfrm>
          <a:off x="654570" y="1480281"/>
          <a:ext cx="10882859" cy="13255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1">
            <a:extLst>
              <a:ext uri="{FF2B5EF4-FFF2-40B4-BE49-F238E27FC236}">
                <a16:creationId xmlns:a16="http://schemas.microsoft.com/office/drawing/2014/main" id="{D925AC3F-7274-6D46-BF36-7CCA5695C931}"/>
              </a:ext>
            </a:extLst>
          </p:cNvPr>
          <p:cNvSpPr txBox="1">
            <a:spLocks/>
          </p:cNvSpPr>
          <p:nvPr/>
        </p:nvSpPr>
        <p:spPr>
          <a:xfrm>
            <a:off x="0" y="-24670"/>
            <a:ext cx="12192000" cy="1325563"/>
          </a:xfrm>
          <a:prstGeom prst="rect">
            <a:avLst/>
          </a:prstGeom>
          <a:solidFill>
            <a:schemeClr val="tx1">
              <a:lumMod val="75000"/>
              <a:lumOff val="25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1"/>
                </a:solidFill>
              </a:rPr>
              <a:t>Expected Results</a:t>
            </a:r>
          </a:p>
        </p:txBody>
      </p:sp>
    </p:spTree>
    <p:extLst>
      <p:ext uri="{BB962C8B-B14F-4D97-AF65-F5344CB8AC3E}">
        <p14:creationId xmlns:p14="http://schemas.microsoft.com/office/powerpoint/2010/main" val="3064934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6" name="Shape 406"/>
          <p:cNvSpPr txBox="1">
            <a:spLocks noGrp="1"/>
          </p:cNvSpPr>
          <p:nvPr>
            <p:ph type="title"/>
          </p:nvPr>
        </p:nvSpPr>
        <p:spPr>
          <a:xfrm>
            <a:off x="367199" y="1132046"/>
            <a:ext cx="11360800" cy="1896057"/>
          </a:xfrm>
          <a:prstGeom prst="rect">
            <a:avLst/>
          </a:prstGeom>
        </p:spPr>
        <p:txBody>
          <a:bodyPr vert="horz" lIns="121900" tIns="121900" rIns="121900" bIns="121900" rtlCol="0" anchor="ctr" anchorCtr="0">
            <a:noAutofit/>
          </a:bodyPr>
          <a:lstStyle/>
          <a:p>
            <a:r>
              <a:rPr lang="en" sz="5400" b="1" dirty="0"/>
              <a:t>Thank you!</a:t>
            </a:r>
            <a:br>
              <a:rPr lang="en" sz="5400" b="1" dirty="0"/>
            </a:br>
            <a:br>
              <a:rPr lang="en" sz="2000" b="1" dirty="0"/>
            </a:br>
            <a:r>
              <a:rPr lang="en-CA" sz="2500" b="1" dirty="0">
                <a:hlinkClick r:id="rId3"/>
              </a:rPr>
              <a:t>m</a:t>
            </a:r>
            <a:r>
              <a:rPr lang="en" sz="2500" b="1" dirty="0">
                <a:hlinkClick r:id="rId3"/>
              </a:rPr>
              <a:t>artha.thomaeelias@mail.mcgill.ca</a:t>
            </a:r>
            <a:endParaRPr lang="en" sz="2500" b="1" dirty="0"/>
          </a:p>
        </p:txBody>
      </p:sp>
      <p:sp>
        <p:nvSpPr>
          <p:cNvPr id="407" name="Shape 407"/>
          <p:cNvSpPr txBox="1">
            <a:spLocks noGrp="1"/>
          </p:cNvSpPr>
          <p:nvPr>
            <p:ph type="sldNum" idx="12"/>
          </p:nvPr>
        </p:nvSpPr>
        <p:spPr>
          <a:xfrm>
            <a:off x="11296609" y="6217621"/>
            <a:ext cx="731600" cy="524800"/>
          </a:xfrm>
          <a:prstGeom prst="rect">
            <a:avLst/>
          </a:prstGeom>
        </p:spPr>
        <p:txBody>
          <a:bodyPr vert="horz" lIns="121900" tIns="121900" rIns="121900" bIns="121900" rtlCol="0" anchor="ctr" anchorCtr="0">
            <a:noAutofit/>
          </a:bodyPr>
          <a:lstStyle/>
          <a:p>
            <a:fld id="{00000000-1234-1234-1234-123412341234}" type="slidenum">
              <a:rPr lang="en"/>
              <a:pPr/>
              <a:t>11</a:t>
            </a:fld>
            <a:endParaRPr lang="en"/>
          </a:p>
        </p:txBody>
      </p:sp>
      <p:pic>
        <p:nvPicPr>
          <p:cNvPr id="408" name="Shape 408"/>
          <p:cNvPicPr preferRelativeResize="0"/>
          <p:nvPr/>
        </p:nvPicPr>
        <p:blipFill>
          <a:blip r:embed="rId4">
            <a:alphaModFix/>
          </a:blip>
          <a:stretch>
            <a:fillRect/>
          </a:stretch>
        </p:blipFill>
        <p:spPr>
          <a:xfrm>
            <a:off x="1988900" y="3098237"/>
            <a:ext cx="5060896" cy="605100"/>
          </a:xfrm>
          <a:prstGeom prst="rect">
            <a:avLst/>
          </a:prstGeom>
          <a:noFill/>
          <a:ln>
            <a:noFill/>
          </a:ln>
        </p:spPr>
      </p:pic>
      <p:pic>
        <p:nvPicPr>
          <p:cNvPr id="409" name="Shape 409"/>
          <p:cNvPicPr preferRelativeResize="0"/>
          <p:nvPr/>
        </p:nvPicPr>
        <p:blipFill>
          <a:blip r:embed="rId5">
            <a:alphaModFix/>
          </a:blip>
          <a:stretch>
            <a:fillRect/>
          </a:stretch>
        </p:blipFill>
        <p:spPr>
          <a:xfrm>
            <a:off x="9070233" y="2923413"/>
            <a:ext cx="1036067" cy="1036067"/>
          </a:xfrm>
          <a:prstGeom prst="rect">
            <a:avLst/>
          </a:prstGeom>
          <a:noFill/>
          <a:ln>
            <a:noFill/>
          </a:ln>
        </p:spPr>
      </p:pic>
      <p:pic>
        <p:nvPicPr>
          <p:cNvPr id="410" name="Shape 410"/>
          <p:cNvPicPr preferRelativeResize="0"/>
          <p:nvPr/>
        </p:nvPicPr>
        <p:blipFill>
          <a:blip r:embed="rId6">
            <a:alphaModFix/>
          </a:blip>
          <a:stretch>
            <a:fillRect/>
          </a:stretch>
        </p:blipFill>
        <p:spPr>
          <a:xfrm>
            <a:off x="1988900" y="3773472"/>
            <a:ext cx="8117399" cy="2152199"/>
          </a:xfrm>
          <a:prstGeom prst="rect">
            <a:avLst/>
          </a:prstGeom>
          <a:noFill/>
          <a:ln>
            <a:noFill/>
          </a:ln>
        </p:spPr>
      </p:pic>
      <p:pic>
        <p:nvPicPr>
          <p:cNvPr id="3" name="Picture 2">
            <a:extLst>
              <a:ext uri="{FF2B5EF4-FFF2-40B4-BE49-F238E27FC236}">
                <a16:creationId xmlns:a16="http://schemas.microsoft.com/office/drawing/2014/main" id="{CEAFA4B4-07A2-5048-9489-3F9983C21F97}"/>
              </a:ext>
            </a:extLst>
          </p:cNvPr>
          <p:cNvPicPr>
            <a:picLocks noChangeAspect="1"/>
          </p:cNvPicPr>
          <p:nvPr/>
        </p:nvPicPr>
        <p:blipFill>
          <a:blip r:embed="rId7"/>
          <a:stretch>
            <a:fillRect/>
          </a:stretch>
        </p:blipFill>
        <p:spPr>
          <a:xfrm>
            <a:off x="7110873" y="3047858"/>
            <a:ext cx="1898282" cy="661687"/>
          </a:xfrm>
          <a:prstGeom prst="rect">
            <a:avLst/>
          </a:prstGeom>
        </p:spPr>
      </p:pic>
    </p:spTree>
    <p:extLst>
      <p:ext uri="{BB962C8B-B14F-4D97-AF65-F5344CB8AC3E}">
        <p14:creationId xmlns:p14="http://schemas.microsoft.com/office/powerpoint/2010/main" val="2596306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195CC6-5A6A-394A-9F7A-48ACC8CC4674}"/>
              </a:ext>
            </a:extLst>
          </p:cNvPr>
          <p:cNvSpPr>
            <a:spLocks noGrp="1"/>
          </p:cNvSpPr>
          <p:nvPr>
            <p:ph type="title"/>
          </p:nvPr>
        </p:nvSpPr>
        <p:spPr>
          <a:xfrm>
            <a:off x="439200" y="644399"/>
            <a:ext cx="3884684" cy="1214381"/>
          </a:xfrm>
          <a:noFill/>
          <a:ln w="19050">
            <a:solidFill>
              <a:schemeClr val="bg1"/>
            </a:solidFill>
          </a:ln>
        </p:spPr>
        <p:txBody>
          <a:bodyPr wrap="square">
            <a:normAutofit/>
          </a:bodyPr>
          <a:lstStyle/>
          <a:p>
            <a:pPr algn="ctr"/>
            <a:r>
              <a:rPr lang="en-US" sz="3200" dirty="0">
                <a:solidFill>
                  <a:schemeClr val="bg1"/>
                </a:solidFill>
              </a:rPr>
              <a:t>Project</a:t>
            </a:r>
            <a:br>
              <a:rPr lang="en-US" sz="3200" dirty="0">
                <a:solidFill>
                  <a:schemeClr val="bg1"/>
                </a:solidFill>
              </a:rPr>
            </a:br>
            <a:r>
              <a:rPr lang="en-US" sz="3200" dirty="0">
                <a:solidFill>
                  <a:schemeClr val="bg1"/>
                </a:solidFill>
              </a:rPr>
              <a:t>Goals</a:t>
            </a:r>
          </a:p>
        </p:txBody>
      </p:sp>
      <p:sp>
        <p:nvSpPr>
          <p:cNvPr id="3" name="Content Placeholder 2">
            <a:extLst>
              <a:ext uri="{FF2B5EF4-FFF2-40B4-BE49-F238E27FC236}">
                <a16:creationId xmlns:a16="http://schemas.microsoft.com/office/drawing/2014/main" id="{CB8C81A4-10E7-E94A-84D9-260031B1CD0C}"/>
              </a:ext>
            </a:extLst>
          </p:cNvPr>
          <p:cNvSpPr>
            <a:spLocks noGrp="1"/>
          </p:cNvSpPr>
          <p:nvPr>
            <p:ph idx="1"/>
          </p:nvPr>
        </p:nvSpPr>
        <p:spPr>
          <a:xfrm>
            <a:off x="327026" y="2173574"/>
            <a:ext cx="3996858" cy="4182776"/>
          </a:xfrm>
        </p:spPr>
        <p:txBody>
          <a:bodyPr>
            <a:noAutofit/>
          </a:bodyPr>
          <a:lstStyle/>
          <a:p>
            <a:r>
              <a:rPr lang="en-US" sz="2200" dirty="0">
                <a:solidFill>
                  <a:schemeClr val="bg1"/>
                </a:solidFill>
              </a:rPr>
              <a:t>Preservation and dissemination of the musical content of a set of colonial music manuscripts from Guatemala</a:t>
            </a:r>
          </a:p>
          <a:p>
            <a:r>
              <a:rPr lang="en-US" sz="2200" dirty="0">
                <a:solidFill>
                  <a:schemeClr val="bg1"/>
                </a:solidFill>
              </a:rPr>
              <a:t>Using the tools developed at SIMSSA</a:t>
            </a:r>
          </a:p>
          <a:p>
            <a:pPr lvl="1"/>
            <a:r>
              <a:rPr lang="en-US" sz="2200" dirty="0" err="1">
                <a:solidFill>
                  <a:schemeClr val="bg1"/>
                </a:solidFill>
              </a:rPr>
              <a:t>Pixel.js</a:t>
            </a:r>
            <a:endParaRPr lang="en-US" sz="2200" dirty="0">
              <a:solidFill>
                <a:schemeClr val="bg1"/>
              </a:solidFill>
            </a:endParaRPr>
          </a:p>
          <a:p>
            <a:pPr lvl="1"/>
            <a:r>
              <a:rPr lang="en-US" sz="2200" dirty="0">
                <a:solidFill>
                  <a:schemeClr val="bg1"/>
                </a:solidFill>
              </a:rPr>
              <a:t>Calvo’s method</a:t>
            </a:r>
          </a:p>
          <a:p>
            <a:pPr lvl="1"/>
            <a:r>
              <a:rPr lang="en-US" sz="2200" dirty="0">
                <a:solidFill>
                  <a:schemeClr val="bg1"/>
                </a:solidFill>
              </a:rPr>
              <a:t>Interactive Classifier (IC)</a:t>
            </a:r>
          </a:p>
          <a:p>
            <a:pPr lvl="1"/>
            <a:r>
              <a:rPr lang="en-US" sz="2200" dirty="0">
                <a:solidFill>
                  <a:schemeClr val="bg1"/>
                </a:solidFill>
              </a:rPr>
              <a:t>Pitch finding</a:t>
            </a:r>
          </a:p>
          <a:p>
            <a:pPr lvl="1"/>
            <a:r>
              <a:rPr lang="en-US" sz="2200" dirty="0">
                <a:solidFill>
                  <a:schemeClr val="bg1"/>
                </a:solidFill>
              </a:rPr>
              <a:t>Scoring-up tool</a:t>
            </a:r>
          </a:p>
          <a:p>
            <a:pPr lvl="1"/>
            <a:endParaRPr lang="en-US" sz="2200" dirty="0">
              <a:solidFill>
                <a:schemeClr val="bg1"/>
              </a:solidFill>
            </a:endParaRPr>
          </a:p>
          <a:p>
            <a:pPr marL="0" indent="0">
              <a:buNone/>
            </a:pPr>
            <a:endParaRPr lang="en-US" sz="2200" dirty="0">
              <a:solidFill>
                <a:schemeClr val="bg1"/>
              </a:solidFill>
            </a:endParaRPr>
          </a:p>
        </p:txBody>
      </p:sp>
      <p:pic>
        <p:nvPicPr>
          <p:cNvPr id="7" name="Picture 6" descr="A close up of a map&#13;&#10;&#13;&#10;Description automatically generated">
            <a:extLst>
              <a:ext uri="{FF2B5EF4-FFF2-40B4-BE49-F238E27FC236}">
                <a16:creationId xmlns:a16="http://schemas.microsoft.com/office/drawing/2014/main" id="{84A0B2C1-429D-5A4F-B338-9E7CE08171B9}"/>
              </a:ext>
            </a:extLst>
          </p:cNvPr>
          <p:cNvPicPr>
            <a:picLocks noChangeAspect="1"/>
          </p:cNvPicPr>
          <p:nvPr/>
        </p:nvPicPr>
        <p:blipFill>
          <a:blip r:embed="rId3"/>
          <a:stretch>
            <a:fillRect/>
          </a:stretch>
        </p:blipFill>
        <p:spPr>
          <a:xfrm>
            <a:off x="5297763" y="1121730"/>
            <a:ext cx="6250769" cy="4453672"/>
          </a:xfrm>
          <a:prstGeom prst="rect">
            <a:avLst/>
          </a:prstGeom>
        </p:spPr>
      </p:pic>
      <p:sp>
        <p:nvSpPr>
          <p:cNvPr id="8" name="TextBox 7">
            <a:extLst>
              <a:ext uri="{FF2B5EF4-FFF2-40B4-BE49-F238E27FC236}">
                <a16:creationId xmlns:a16="http://schemas.microsoft.com/office/drawing/2014/main" id="{A47D4654-427D-9641-A273-0F6FA6FFF0FA}"/>
              </a:ext>
            </a:extLst>
          </p:cNvPr>
          <p:cNvSpPr txBox="1"/>
          <p:nvPr/>
        </p:nvSpPr>
        <p:spPr>
          <a:xfrm>
            <a:off x="5297763" y="5575402"/>
            <a:ext cx="6250769" cy="369332"/>
          </a:xfrm>
          <a:prstGeom prst="rect">
            <a:avLst/>
          </a:prstGeom>
          <a:noFill/>
        </p:spPr>
        <p:txBody>
          <a:bodyPr wrap="square" rtlCol="0">
            <a:spAutoFit/>
          </a:bodyPr>
          <a:lstStyle/>
          <a:p>
            <a:pPr algn="r"/>
            <a:r>
              <a:rPr lang="en-US" b="1" dirty="0">
                <a:hlinkClick r:id="rId4"/>
              </a:rPr>
              <a:t>Wikipedia: Central America</a:t>
            </a:r>
            <a:endParaRPr lang="en-US" b="1" dirty="0"/>
          </a:p>
        </p:txBody>
      </p:sp>
      <p:sp>
        <p:nvSpPr>
          <p:cNvPr id="9" name="Slide Number Placeholder 8">
            <a:extLst>
              <a:ext uri="{FF2B5EF4-FFF2-40B4-BE49-F238E27FC236}">
                <a16:creationId xmlns:a16="http://schemas.microsoft.com/office/drawing/2014/main" id="{F58F8590-EF9B-C147-A4AD-D311D801F0A9}"/>
              </a:ext>
            </a:extLst>
          </p:cNvPr>
          <p:cNvSpPr>
            <a:spLocks noGrp="1"/>
          </p:cNvSpPr>
          <p:nvPr>
            <p:ph type="sldNum" sz="quarter" idx="12"/>
          </p:nvPr>
        </p:nvSpPr>
        <p:spPr/>
        <p:txBody>
          <a:bodyPr/>
          <a:lstStyle/>
          <a:p>
            <a:fld id="{FEB79235-E426-D04C-BD5A-D6C3FB9C44CE}" type="slidenum">
              <a:rPr lang="en-US" smtClean="0"/>
              <a:t>2</a:t>
            </a:fld>
            <a:endParaRPr lang="en-US"/>
          </a:p>
        </p:txBody>
      </p:sp>
    </p:spTree>
    <p:extLst>
      <p:ext uri="{BB962C8B-B14F-4D97-AF65-F5344CB8AC3E}">
        <p14:creationId xmlns:p14="http://schemas.microsoft.com/office/powerpoint/2010/main" val="1877123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42F3FB-0958-E644-8239-524FF82CCBFA}"/>
              </a:ext>
            </a:extLst>
          </p:cNvPr>
          <p:cNvSpPr>
            <a:spLocks noGrp="1"/>
          </p:cNvSpPr>
          <p:nvPr>
            <p:ph type="title"/>
          </p:nvPr>
        </p:nvSpPr>
        <p:spPr>
          <a:xfrm>
            <a:off x="437437" y="643468"/>
            <a:ext cx="3686400" cy="1350000"/>
          </a:xfrm>
          <a:noFill/>
          <a:ln w="19050">
            <a:solidFill>
              <a:schemeClr val="bg1"/>
            </a:solidFill>
          </a:ln>
        </p:spPr>
        <p:txBody>
          <a:bodyPr wrap="square">
            <a:normAutofit/>
          </a:bodyPr>
          <a:lstStyle/>
          <a:p>
            <a:pPr algn="ctr"/>
            <a:r>
              <a:rPr lang="en-US" sz="3200" dirty="0">
                <a:solidFill>
                  <a:schemeClr val="bg1"/>
                </a:solidFill>
              </a:rPr>
              <a:t>Guatemalan Manuscripts</a:t>
            </a:r>
          </a:p>
        </p:txBody>
      </p:sp>
      <p:sp>
        <p:nvSpPr>
          <p:cNvPr id="3" name="Content Placeholder 2">
            <a:extLst>
              <a:ext uri="{FF2B5EF4-FFF2-40B4-BE49-F238E27FC236}">
                <a16:creationId xmlns:a16="http://schemas.microsoft.com/office/drawing/2014/main" id="{A77CEEE3-92F0-4A44-BBCC-3F62EBD84AE5}"/>
              </a:ext>
            </a:extLst>
          </p:cNvPr>
          <p:cNvSpPr>
            <a:spLocks noGrp="1"/>
          </p:cNvSpPr>
          <p:nvPr>
            <p:ph idx="1"/>
          </p:nvPr>
        </p:nvSpPr>
        <p:spPr>
          <a:xfrm>
            <a:off x="437437" y="2353457"/>
            <a:ext cx="3684857" cy="3700210"/>
          </a:xfrm>
        </p:spPr>
        <p:txBody>
          <a:bodyPr>
            <a:noAutofit/>
          </a:bodyPr>
          <a:lstStyle/>
          <a:p>
            <a:r>
              <a:rPr lang="en-US" sz="2300" dirty="0">
                <a:solidFill>
                  <a:schemeClr val="bg1"/>
                </a:solidFill>
              </a:rPr>
              <a:t>Copied between XVI - XVIII</a:t>
            </a:r>
          </a:p>
          <a:p>
            <a:r>
              <a:rPr lang="en-US" sz="2300" b="1" dirty="0" err="1">
                <a:solidFill>
                  <a:schemeClr val="bg1"/>
                </a:solidFill>
              </a:rPr>
              <a:t>Choirbooks</a:t>
            </a:r>
            <a:endParaRPr lang="en-US" sz="2300" b="1" dirty="0">
              <a:solidFill>
                <a:schemeClr val="bg1"/>
              </a:solidFill>
            </a:endParaRPr>
          </a:p>
          <a:p>
            <a:r>
              <a:rPr lang="en-US" sz="2300" dirty="0">
                <a:solidFill>
                  <a:schemeClr val="bg1"/>
                </a:solidFill>
              </a:rPr>
              <a:t>Written in </a:t>
            </a:r>
            <a:r>
              <a:rPr lang="en-US" sz="2300" b="1" dirty="0">
                <a:solidFill>
                  <a:schemeClr val="bg1"/>
                </a:solidFill>
              </a:rPr>
              <a:t>mensural notation</a:t>
            </a:r>
          </a:p>
          <a:p>
            <a:pPr lvl="1"/>
            <a:r>
              <a:rPr lang="en-US" sz="2300" dirty="0">
                <a:solidFill>
                  <a:schemeClr val="bg1"/>
                </a:solidFill>
              </a:rPr>
              <a:t>Music notation system used in Europe throughout the Late Middle Ages and the Renaissance</a:t>
            </a:r>
          </a:p>
          <a:p>
            <a:endParaRPr lang="en-US" sz="2300" dirty="0">
              <a:solidFill>
                <a:schemeClr val="bg1"/>
              </a:solidFill>
            </a:endParaRPr>
          </a:p>
        </p:txBody>
      </p:sp>
      <p:pic>
        <p:nvPicPr>
          <p:cNvPr id="5" name="Picture 4" descr="A picture containing text, receipt&#13;&#10;&#13;&#10;Description automatically generated">
            <a:extLst>
              <a:ext uri="{FF2B5EF4-FFF2-40B4-BE49-F238E27FC236}">
                <a16:creationId xmlns:a16="http://schemas.microsoft.com/office/drawing/2014/main" id="{7D812AFA-2E4C-C242-BE15-660B61ED8D8B}"/>
              </a:ext>
            </a:extLst>
          </p:cNvPr>
          <p:cNvPicPr>
            <a:picLocks noChangeAspect="1"/>
          </p:cNvPicPr>
          <p:nvPr/>
        </p:nvPicPr>
        <p:blipFill>
          <a:blip r:embed="rId3"/>
          <a:stretch>
            <a:fillRect/>
          </a:stretch>
        </p:blipFill>
        <p:spPr>
          <a:xfrm>
            <a:off x="5094562" y="931500"/>
            <a:ext cx="6660000" cy="4994999"/>
          </a:xfrm>
          <a:prstGeom prst="rect">
            <a:avLst/>
          </a:prstGeom>
        </p:spPr>
      </p:pic>
      <p:sp>
        <p:nvSpPr>
          <p:cNvPr id="6" name="Slide Number Placeholder 5">
            <a:extLst>
              <a:ext uri="{FF2B5EF4-FFF2-40B4-BE49-F238E27FC236}">
                <a16:creationId xmlns:a16="http://schemas.microsoft.com/office/drawing/2014/main" id="{E6FDA2B6-211D-2643-BE4A-4E27F6AA0755}"/>
              </a:ext>
            </a:extLst>
          </p:cNvPr>
          <p:cNvSpPr>
            <a:spLocks noGrp="1"/>
          </p:cNvSpPr>
          <p:nvPr>
            <p:ph type="sldNum" sz="quarter" idx="12"/>
          </p:nvPr>
        </p:nvSpPr>
        <p:spPr/>
        <p:txBody>
          <a:bodyPr/>
          <a:lstStyle/>
          <a:p>
            <a:fld id="{FEB79235-E426-D04C-BD5A-D6C3FB9C44CE}" type="slidenum">
              <a:rPr lang="en-US" smtClean="0"/>
              <a:t>3</a:t>
            </a:fld>
            <a:endParaRPr lang="en-US"/>
          </a:p>
        </p:txBody>
      </p:sp>
    </p:spTree>
    <p:extLst>
      <p:ext uri="{BB962C8B-B14F-4D97-AF65-F5344CB8AC3E}">
        <p14:creationId xmlns:p14="http://schemas.microsoft.com/office/powerpoint/2010/main" val="2700450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0" y="0"/>
            <a:ext cx="12192000" cy="1218357"/>
          </a:xfrm>
          <a:prstGeom prst="rect">
            <a:avLst/>
          </a:prstGeom>
          <a:solidFill>
            <a:schemeClr val="tx1">
              <a:lumMod val="75000"/>
              <a:lumOff val="25000"/>
            </a:schemeClr>
          </a:solidFill>
        </p:spPr>
        <p:txBody>
          <a:bodyPr vert="horz" lIns="121900" tIns="121900" rIns="121900" bIns="121900" rtlCol="0" anchor="ctr" anchorCtr="0">
            <a:noAutofit/>
          </a:bodyPr>
          <a:lstStyle/>
          <a:p>
            <a:pPr algn="ctr"/>
            <a:r>
              <a:rPr lang="en" dirty="0">
                <a:solidFill>
                  <a:schemeClr val="bg1"/>
                </a:solidFill>
              </a:rPr>
              <a:t>Mensural Notation</a:t>
            </a:r>
          </a:p>
        </p:txBody>
      </p:sp>
      <p:sp>
        <p:nvSpPr>
          <p:cNvPr id="116" name="Shape 116"/>
          <p:cNvSpPr txBox="1">
            <a:spLocks noGrp="1"/>
          </p:cNvSpPr>
          <p:nvPr>
            <p:ph type="sldNum" idx="12"/>
          </p:nvPr>
        </p:nvSpPr>
        <p:spPr>
          <a:xfrm>
            <a:off x="11296609" y="6217621"/>
            <a:ext cx="731600" cy="524800"/>
          </a:xfrm>
          <a:prstGeom prst="rect">
            <a:avLst/>
          </a:prstGeom>
        </p:spPr>
        <p:txBody>
          <a:bodyPr vert="horz" lIns="121900" tIns="121900" rIns="121900" bIns="121900" rtlCol="0" anchor="ctr" anchorCtr="0">
            <a:noAutofit/>
          </a:bodyPr>
          <a:lstStyle/>
          <a:p>
            <a:fld id="{00000000-1234-1234-1234-123412341234}" type="slidenum">
              <a:rPr lang="en"/>
              <a:pPr/>
              <a:t>4</a:t>
            </a:fld>
            <a:endParaRPr lang="en"/>
          </a:p>
        </p:txBody>
      </p:sp>
      <p:grpSp>
        <p:nvGrpSpPr>
          <p:cNvPr id="26" name="Group 25">
            <a:extLst>
              <a:ext uri="{FF2B5EF4-FFF2-40B4-BE49-F238E27FC236}">
                <a16:creationId xmlns:a16="http://schemas.microsoft.com/office/drawing/2014/main" id="{BDFDB2B1-F7B5-ED47-B11D-40B51646F324}"/>
              </a:ext>
            </a:extLst>
          </p:cNvPr>
          <p:cNvGrpSpPr/>
          <p:nvPr/>
        </p:nvGrpSpPr>
        <p:grpSpPr>
          <a:xfrm>
            <a:off x="586330" y="2284754"/>
            <a:ext cx="3162549" cy="2850867"/>
            <a:chOff x="5574871" y="1427363"/>
            <a:chExt cx="3162549" cy="2850867"/>
          </a:xfrm>
        </p:grpSpPr>
        <p:grpSp>
          <p:nvGrpSpPr>
            <p:cNvPr id="112" name="Shape 112"/>
            <p:cNvGrpSpPr/>
            <p:nvPr/>
          </p:nvGrpSpPr>
          <p:grpSpPr>
            <a:xfrm>
              <a:off x="5574871" y="2229147"/>
              <a:ext cx="1001200" cy="1883333"/>
              <a:chOff x="3430037" y="1344212"/>
              <a:chExt cx="750900" cy="1412500"/>
            </a:xfrm>
          </p:grpSpPr>
          <p:sp>
            <p:nvSpPr>
              <p:cNvPr id="113" name="Shape 113"/>
              <p:cNvSpPr txBox="1"/>
              <p:nvPr/>
            </p:nvSpPr>
            <p:spPr>
              <a:xfrm>
                <a:off x="3459000" y="1344212"/>
                <a:ext cx="693000" cy="261000"/>
              </a:xfrm>
              <a:prstGeom prst="rect">
                <a:avLst/>
              </a:prstGeom>
              <a:noFill/>
              <a:ln>
                <a:noFill/>
              </a:ln>
            </p:spPr>
            <p:txBody>
              <a:bodyPr lIns="121900" tIns="121900" rIns="121900" bIns="121900" anchor="ctr" anchorCtr="0">
                <a:noAutofit/>
              </a:bodyPr>
              <a:lstStyle/>
              <a:p>
                <a:pPr algn="ctr"/>
                <a:r>
                  <a:rPr lang="en" sz="1467" b="1" i="1" dirty="0"/>
                  <a:t>longest</a:t>
                </a:r>
              </a:p>
            </p:txBody>
          </p:sp>
          <p:sp>
            <p:nvSpPr>
              <p:cNvPr id="114" name="Shape 114"/>
              <p:cNvSpPr txBox="1"/>
              <p:nvPr/>
            </p:nvSpPr>
            <p:spPr>
              <a:xfrm>
                <a:off x="3430037" y="2495712"/>
                <a:ext cx="750900" cy="261000"/>
              </a:xfrm>
              <a:prstGeom prst="rect">
                <a:avLst/>
              </a:prstGeom>
              <a:noFill/>
              <a:ln>
                <a:noFill/>
              </a:ln>
            </p:spPr>
            <p:txBody>
              <a:bodyPr lIns="121900" tIns="121900" rIns="121900" bIns="121900" anchor="ctr" anchorCtr="0">
                <a:noAutofit/>
              </a:bodyPr>
              <a:lstStyle/>
              <a:p>
                <a:pPr algn="ctr"/>
                <a:r>
                  <a:rPr lang="en" sz="1467" b="1" i="1"/>
                  <a:t>shortest</a:t>
                </a:r>
              </a:p>
            </p:txBody>
          </p:sp>
          <p:cxnSp>
            <p:nvCxnSpPr>
              <p:cNvPr id="115" name="Shape 115"/>
              <p:cNvCxnSpPr>
                <a:stCxn id="113" idx="2"/>
                <a:endCxn id="114" idx="0"/>
              </p:cNvCxnSpPr>
              <p:nvPr/>
            </p:nvCxnSpPr>
            <p:spPr>
              <a:xfrm>
                <a:off x="3805500" y="1605212"/>
                <a:ext cx="0" cy="890400"/>
              </a:xfrm>
              <a:prstGeom prst="straightConnector1">
                <a:avLst/>
              </a:prstGeom>
              <a:noFill/>
              <a:ln w="19050" cap="flat" cmpd="sng">
                <a:solidFill>
                  <a:srgbClr val="000000"/>
                </a:solidFill>
                <a:prstDash val="solid"/>
                <a:round/>
                <a:headEnd type="none" w="lg" len="lg"/>
                <a:tailEnd type="triangle" w="lg" len="lg"/>
              </a:ln>
            </p:spPr>
          </p:cxnSp>
        </p:grpSp>
        <p:pic>
          <p:nvPicPr>
            <p:cNvPr id="120" name="Shape 120"/>
            <p:cNvPicPr preferRelativeResize="0"/>
            <p:nvPr/>
          </p:nvPicPr>
          <p:blipFill rotWithShape="1">
            <a:blip r:embed="rId3">
              <a:alphaModFix/>
            </a:blip>
            <a:srcRect r="57493"/>
            <a:stretch/>
          </p:blipFill>
          <p:spPr>
            <a:xfrm>
              <a:off x="6701788" y="1427363"/>
              <a:ext cx="2035632" cy="2850867"/>
            </a:xfrm>
            <a:prstGeom prst="rect">
              <a:avLst/>
            </a:prstGeom>
            <a:noFill/>
            <a:ln>
              <a:noFill/>
            </a:ln>
          </p:spPr>
        </p:pic>
      </p:grpSp>
      <p:pic>
        <p:nvPicPr>
          <p:cNvPr id="13" name="Picture 12">
            <a:extLst>
              <a:ext uri="{FF2B5EF4-FFF2-40B4-BE49-F238E27FC236}">
                <a16:creationId xmlns:a16="http://schemas.microsoft.com/office/drawing/2014/main" id="{59AFCD7A-C7A5-AB4A-9E70-0F02F68A68D2}"/>
              </a:ext>
            </a:extLst>
          </p:cNvPr>
          <p:cNvPicPr>
            <a:picLocks noChangeAspect="1"/>
          </p:cNvPicPr>
          <p:nvPr/>
        </p:nvPicPr>
        <p:blipFill>
          <a:blip r:embed="rId4"/>
          <a:stretch>
            <a:fillRect/>
          </a:stretch>
        </p:blipFill>
        <p:spPr>
          <a:xfrm rot="10800000">
            <a:off x="7060755" y="3758808"/>
            <a:ext cx="4394200" cy="711200"/>
          </a:xfrm>
          <a:prstGeom prst="rect">
            <a:avLst/>
          </a:prstGeom>
        </p:spPr>
      </p:pic>
      <p:grpSp>
        <p:nvGrpSpPr>
          <p:cNvPr id="27" name="Group 26">
            <a:extLst>
              <a:ext uri="{FF2B5EF4-FFF2-40B4-BE49-F238E27FC236}">
                <a16:creationId xmlns:a16="http://schemas.microsoft.com/office/drawing/2014/main" id="{24A04497-0AA6-7844-90BB-8E6D20B4DAF7}"/>
              </a:ext>
            </a:extLst>
          </p:cNvPr>
          <p:cNvGrpSpPr/>
          <p:nvPr/>
        </p:nvGrpSpPr>
        <p:grpSpPr>
          <a:xfrm>
            <a:off x="6948748" y="4513018"/>
            <a:ext cx="4487931" cy="523220"/>
            <a:chOff x="3742710" y="5402033"/>
            <a:chExt cx="4487931" cy="523220"/>
          </a:xfrm>
        </p:grpSpPr>
        <p:sp>
          <p:nvSpPr>
            <p:cNvPr id="14" name="TextBox 13">
              <a:extLst>
                <a:ext uri="{FF2B5EF4-FFF2-40B4-BE49-F238E27FC236}">
                  <a16:creationId xmlns:a16="http://schemas.microsoft.com/office/drawing/2014/main" id="{0694F38E-7CC9-6E47-901D-4725E9D3F68D}"/>
                </a:ext>
              </a:extLst>
            </p:cNvPr>
            <p:cNvSpPr txBox="1"/>
            <p:nvPr/>
          </p:nvSpPr>
          <p:spPr>
            <a:xfrm>
              <a:off x="3742710" y="5402033"/>
              <a:ext cx="4487931" cy="523220"/>
            </a:xfrm>
            <a:prstGeom prst="rect">
              <a:avLst/>
            </a:prstGeom>
            <a:noFill/>
          </p:spPr>
          <p:txBody>
            <a:bodyPr wrap="square" rtlCol="0">
              <a:spAutoFit/>
            </a:bodyPr>
            <a:lstStyle/>
            <a:p>
              <a:r>
                <a:rPr lang="en-US" sz="2800" dirty="0">
                  <a:solidFill>
                    <a:schemeClr val="bg2">
                      <a:lumMod val="75000"/>
                    </a:schemeClr>
                  </a:solidFill>
                </a:rPr>
                <a:t>3 x	    2 x	       1 x 	3 x</a:t>
              </a:r>
            </a:p>
          </p:txBody>
        </p:sp>
        <p:pic>
          <p:nvPicPr>
            <p:cNvPr id="15" name="Picture 14">
              <a:extLst>
                <a:ext uri="{FF2B5EF4-FFF2-40B4-BE49-F238E27FC236}">
                  <a16:creationId xmlns:a16="http://schemas.microsoft.com/office/drawing/2014/main" id="{BD8E6A82-5C44-5E4D-ABF2-925A38B0AD34}"/>
                </a:ext>
              </a:extLst>
            </p:cNvPr>
            <p:cNvPicPr>
              <a:picLocks noChangeAspect="1"/>
            </p:cNvPicPr>
            <p:nvPr/>
          </p:nvPicPr>
          <p:blipFill rotWithShape="1">
            <a:blip r:embed="rId4">
              <a:alphaModFix amt="35000"/>
            </a:blip>
            <a:srcRect l="32613" t="21429" r="59927" b="24849"/>
            <a:stretch/>
          </p:blipFill>
          <p:spPr>
            <a:xfrm>
              <a:off x="4298119" y="5522069"/>
              <a:ext cx="247094" cy="288000"/>
            </a:xfrm>
            <a:prstGeom prst="rect">
              <a:avLst/>
            </a:prstGeom>
          </p:spPr>
        </p:pic>
        <p:pic>
          <p:nvPicPr>
            <p:cNvPr id="16" name="Picture 15">
              <a:extLst>
                <a:ext uri="{FF2B5EF4-FFF2-40B4-BE49-F238E27FC236}">
                  <a16:creationId xmlns:a16="http://schemas.microsoft.com/office/drawing/2014/main" id="{75304DC3-2703-8E4B-BB3E-7773D028099D}"/>
                </a:ext>
              </a:extLst>
            </p:cNvPr>
            <p:cNvPicPr>
              <a:picLocks noChangeAspect="1"/>
            </p:cNvPicPr>
            <p:nvPr/>
          </p:nvPicPr>
          <p:blipFill rotWithShape="1">
            <a:blip r:embed="rId4">
              <a:alphaModFix amt="35000"/>
            </a:blip>
            <a:srcRect l="32613" t="21429" r="59927" b="24849"/>
            <a:stretch/>
          </p:blipFill>
          <p:spPr>
            <a:xfrm>
              <a:off x="5554147" y="5519643"/>
              <a:ext cx="247094" cy="288000"/>
            </a:xfrm>
            <a:prstGeom prst="rect">
              <a:avLst/>
            </a:prstGeom>
          </p:spPr>
        </p:pic>
        <p:pic>
          <p:nvPicPr>
            <p:cNvPr id="17" name="Picture 16">
              <a:extLst>
                <a:ext uri="{FF2B5EF4-FFF2-40B4-BE49-F238E27FC236}">
                  <a16:creationId xmlns:a16="http://schemas.microsoft.com/office/drawing/2014/main" id="{53996B03-16EB-1E45-8199-D7230B1E6B58}"/>
                </a:ext>
              </a:extLst>
            </p:cNvPr>
            <p:cNvPicPr>
              <a:picLocks noChangeAspect="1"/>
            </p:cNvPicPr>
            <p:nvPr/>
          </p:nvPicPr>
          <p:blipFill rotWithShape="1">
            <a:blip r:embed="rId4">
              <a:alphaModFix amt="35000"/>
            </a:blip>
            <a:srcRect l="32613" t="21429" r="59927" b="24849"/>
            <a:stretch/>
          </p:blipFill>
          <p:spPr>
            <a:xfrm>
              <a:off x="6685666" y="5519643"/>
              <a:ext cx="247094" cy="288000"/>
            </a:xfrm>
            <a:prstGeom prst="rect">
              <a:avLst/>
            </a:prstGeom>
          </p:spPr>
        </p:pic>
        <p:pic>
          <p:nvPicPr>
            <p:cNvPr id="18" name="Picture 17">
              <a:extLst>
                <a:ext uri="{FF2B5EF4-FFF2-40B4-BE49-F238E27FC236}">
                  <a16:creationId xmlns:a16="http://schemas.microsoft.com/office/drawing/2014/main" id="{C72800B3-077B-F54E-AABB-FBB12AC65901}"/>
                </a:ext>
              </a:extLst>
            </p:cNvPr>
            <p:cNvPicPr>
              <a:picLocks noChangeAspect="1"/>
            </p:cNvPicPr>
            <p:nvPr/>
          </p:nvPicPr>
          <p:blipFill rotWithShape="1">
            <a:blip r:embed="rId4">
              <a:alphaModFix amt="35000"/>
            </a:blip>
            <a:srcRect l="32613" t="21429" r="59927" b="24849"/>
            <a:stretch/>
          </p:blipFill>
          <p:spPr>
            <a:xfrm>
              <a:off x="7938200" y="5519643"/>
              <a:ext cx="247094" cy="288000"/>
            </a:xfrm>
            <a:prstGeom prst="rect">
              <a:avLst/>
            </a:prstGeom>
          </p:spPr>
        </p:pic>
      </p:grpSp>
      <p:sp>
        <p:nvSpPr>
          <p:cNvPr id="2" name="Oval 1">
            <a:extLst>
              <a:ext uri="{FF2B5EF4-FFF2-40B4-BE49-F238E27FC236}">
                <a16:creationId xmlns:a16="http://schemas.microsoft.com/office/drawing/2014/main" id="{769899D0-DC29-884E-B12B-EC5D91589861}"/>
              </a:ext>
            </a:extLst>
          </p:cNvPr>
          <p:cNvSpPr/>
          <p:nvPr/>
        </p:nvSpPr>
        <p:spPr>
          <a:xfrm>
            <a:off x="6838972" y="3576540"/>
            <a:ext cx="1148162" cy="170710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EA2BA8A-CF76-EB46-B3A8-DAC80F754914}"/>
              </a:ext>
            </a:extLst>
          </p:cNvPr>
          <p:cNvSpPr/>
          <p:nvPr/>
        </p:nvSpPr>
        <p:spPr>
          <a:xfrm>
            <a:off x="8061595" y="3576540"/>
            <a:ext cx="1148162" cy="170710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Shape 119">
            <a:extLst>
              <a:ext uri="{FF2B5EF4-FFF2-40B4-BE49-F238E27FC236}">
                <a16:creationId xmlns:a16="http://schemas.microsoft.com/office/drawing/2014/main" id="{3C2E091A-6CAD-D943-9BA1-9EC38A08E79C}"/>
              </a:ext>
            </a:extLst>
          </p:cNvPr>
          <p:cNvPicPr preferRelativeResize="0"/>
          <p:nvPr/>
        </p:nvPicPr>
        <p:blipFill>
          <a:blip r:embed="rId3">
            <a:alphaModFix/>
          </a:blip>
          <a:stretch>
            <a:fillRect/>
          </a:stretch>
        </p:blipFill>
        <p:spPr>
          <a:xfrm>
            <a:off x="1713247" y="2289955"/>
            <a:ext cx="4788941" cy="2850867"/>
          </a:xfrm>
          <a:prstGeom prst="rect">
            <a:avLst/>
          </a:prstGeom>
          <a:noFill/>
          <a:ln>
            <a:noFill/>
          </a:ln>
        </p:spPr>
      </p:pic>
      <p:sp>
        <p:nvSpPr>
          <p:cNvPr id="3" name="TextBox 2">
            <a:extLst>
              <a:ext uri="{FF2B5EF4-FFF2-40B4-BE49-F238E27FC236}">
                <a16:creationId xmlns:a16="http://schemas.microsoft.com/office/drawing/2014/main" id="{DEAD78D7-59FE-A24B-8622-144EFA3668C9}"/>
              </a:ext>
            </a:extLst>
          </p:cNvPr>
          <p:cNvSpPr txBox="1"/>
          <p:nvPr/>
        </p:nvSpPr>
        <p:spPr>
          <a:xfrm>
            <a:off x="6915629" y="2372778"/>
            <a:ext cx="4684452" cy="707886"/>
          </a:xfrm>
          <a:prstGeom prst="rect">
            <a:avLst/>
          </a:prstGeom>
          <a:noFill/>
        </p:spPr>
        <p:txBody>
          <a:bodyPr wrap="square" rtlCol="0" anchor="ctr">
            <a:spAutoFit/>
          </a:bodyPr>
          <a:lstStyle/>
          <a:p>
            <a:pPr algn="ctr"/>
            <a:r>
              <a:rPr lang="en-US" sz="4000" b="1" dirty="0">
                <a:solidFill>
                  <a:srgbClr val="C00000"/>
                </a:solidFill>
              </a:rPr>
              <a:t>mensuration</a:t>
            </a:r>
          </a:p>
        </p:txBody>
      </p:sp>
    </p:spTree>
    <p:extLst>
      <p:ext uri="{BB962C8B-B14F-4D97-AF65-F5344CB8AC3E}">
        <p14:creationId xmlns:p14="http://schemas.microsoft.com/office/powerpoint/2010/main" val="2306351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0" grpId="0" animBg="1"/>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2AA0D-B61F-5741-9636-BB361CE16AE0}"/>
              </a:ext>
            </a:extLst>
          </p:cNvPr>
          <p:cNvSpPr>
            <a:spLocks noGrp="1"/>
          </p:cNvSpPr>
          <p:nvPr>
            <p:ph type="title"/>
          </p:nvPr>
        </p:nvSpPr>
        <p:spPr>
          <a:xfrm>
            <a:off x="643467" y="643467"/>
            <a:ext cx="3363974" cy="1350000"/>
          </a:xfrm>
          <a:noFill/>
          <a:ln w="19050">
            <a:solidFill>
              <a:schemeClr val="bg1"/>
            </a:solidFill>
          </a:ln>
        </p:spPr>
        <p:txBody>
          <a:bodyPr wrap="square">
            <a:normAutofit fontScale="90000"/>
          </a:bodyPr>
          <a:lstStyle/>
          <a:p>
            <a:pPr algn="ctr"/>
            <a:r>
              <a:rPr lang="en-US" sz="3200" dirty="0">
                <a:solidFill>
                  <a:schemeClr val="bg1"/>
                </a:solidFill>
              </a:rPr>
              <a:t>Barriers for Accessing the Music</a:t>
            </a:r>
          </a:p>
        </p:txBody>
      </p:sp>
      <p:sp>
        <p:nvSpPr>
          <p:cNvPr id="3" name="Content Placeholder 2">
            <a:extLst>
              <a:ext uri="{FF2B5EF4-FFF2-40B4-BE49-F238E27FC236}">
                <a16:creationId xmlns:a16="http://schemas.microsoft.com/office/drawing/2014/main" id="{0B16043B-BB84-9948-96B5-A26EA68131BD}"/>
              </a:ext>
            </a:extLst>
          </p:cNvPr>
          <p:cNvSpPr>
            <a:spLocks noGrp="1"/>
          </p:cNvSpPr>
          <p:nvPr>
            <p:ph idx="1"/>
          </p:nvPr>
        </p:nvSpPr>
        <p:spPr>
          <a:xfrm>
            <a:off x="643468" y="2458387"/>
            <a:ext cx="3363973" cy="3756145"/>
          </a:xfrm>
        </p:spPr>
        <p:txBody>
          <a:bodyPr>
            <a:normAutofit/>
          </a:bodyPr>
          <a:lstStyle/>
          <a:p>
            <a:r>
              <a:rPr lang="en-US" sz="2400" dirty="0">
                <a:solidFill>
                  <a:schemeClr val="bg1"/>
                </a:solidFill>
              </a:rPr>
              <a:t>Lack of high-quality digital images</a:t>
            </a:r>
          </a:p>
          <a:p>
            <a:endParaRPr lang="en-US" sz="2400" dirty="0">
              <a:solidFill>
                <a:schemeClr val="bg1"/>
              </a:solidFill>
            </a:endParaRPr>
          </a:p>
          <a:p>
            <a:r>
              <a:rPr lang="en-US" sz="2400" dirty="0">
                <a:solidFill>
                  <a:schemeClr val="bg1"/>
                </a:solidFill>
              </a:rPr>
              <a:t>Notation style (mensural notation)</a:t>
            </a:r>
          </a:p>
          <a:p>
            <a:endParaRPr lang="en-US" sz="2400" dirty="0">
              <a:solidFill>
                <a:schemeClr val="bg1"/>
              </a:solidFill>
            </a:endParaRPr>
          </a:p>
          <a:p>
            <a:r>
              <a:rPr lang="en-US" sz="2400" dirty="0">
                <a:solidFill>
                  <a:schemeClr val="bg1"/>
                </a:solidFill>
              </a:rPr>
              <a:t>Layout</a:t>
            </a:r>
            <a:br>
              <a:rPr lang="en-US" sz="2400" dirty="0">
                <a:solidFill>
                  <a:schemeClr val="bg1"/>
                </a:solidFill>
              </a:rPr>
            </a:br>
            <a:r>
              <a:rPr lang="en-US" sz="2400" dirty="0">
                <a:solidFill>
                  <a:schemeClr val="bg1"/>
                </a:solidFill>
              </a:rPr>
              <a:t>(</a:t>
            </a:r>
            <a:r>
              <a:rPr lang="en-US" sz="2400" dirty="0" err="1">
                <a:solidFill>
                  <a:schemeClr val="bg1"/>
                </a:solidFill>
              </a:rPr>
              <a:t>choirbook</a:t>
            </a:r>
            <a:r>
              <a:rPr lang="en-US" sz="2400" dirty="0">
                <a:solidFill>
                  <a:schemeClr val="bg1"/>
                </a:solidFill>
              </a:rPr>
              <a:t> format)</a:t>
            </a:r>
          </a:p>
          <a:p>
            <a:pPr marL="0" indent="0">
              <a:buNone/>
            </a:pPr>
            <a:endParaRPr lang="en-US" sz="2400" dirty="0">
              <a:solidFill>
                <a:schemeClr val="bg1"/>
              </a:solidFill>
              <a:sym typeface="Wingdings" pitchFamily="2" charset="2"/>
            </a:endParaRPr>
          </a:p>
          <a:p>
            <a:pPr marL="0" indent="0">
              <a:buNone/>
            </a:pPr>
            <a:endParaRPr lang="en-US" sz="2400" dirty="0">
              <a:solidFill>
                <a:schemeClr val="bg1"/>
              </a:solidFill>
              <a:sym typeface="Wingdings" pitchFamily="2" charset="2"/>
            </a:endParaRPr>
          </a:p>
        </p:txBody>
      </p:sp>
      <p:pic>
        <p:nvPicPr>
          <p:cNvPr id="8" name="Picture 7" descr="A picture containing text, receipt&#13;&#10;&#13;&#10;Description automatically generated">
            <a:extLst>
              <a:ext uri="{FF2B5EF4-FFF2-40B4-BE49-F238E27FC236}">
                <a16:creationId xmlns:a16="http://schemas.microsoft.com/office/drawing/2014/main" id="{490D59F8-AAFD-484F-AB4B-A627BB1E451C}"/>
              </a:ext>
            </a:extLst>
          </p:cNvPr>
          <p:cNvPicPr>
            <a:picLocks noChangeAspect="1"/>
          </p:cNvPicPr>
          <p:nvPr/>
        </p:nvPicPr>
        <p:blipFill>
          <a:blip r:embed="rId3"/>
          <a:stretch>
            <a:fillRect/>
          </a:stretch>
        </p:blipFill>
        <p:spPr>
          <a:xfrm>
            <a:off x="5094562" y="931500"/>
            <a:ext cx="6660000" cy="4994999"/>
          </a:xfrm>
          <a:prstGeom prst="rect">
            <a:avLst/>
          </a:prstGeom>
        </p:spPr>
      </p:pic>
      <p:sp>
        <p:nvSpPr>
          <p:cNvPr id="5" name="Slide Number Placeholder 4">
            <a:extLst>
              <a:ext uri="{FF2B5EF4-FFF2-40B4-BE49-F238E27FC236}">
                <a16:creationId xmlns:a16="http://schemas.microsoft.com/office/drawing/2014/main" id="{60EB7D4D-68E0-FC4E-BF38-DAA51E34FDDB}"/>
              </a:ext>
            </a:extLst>
          </p:cNvPr>
          <p:cNvSpPr>
            <a:spLocks noGrp="1"/>
          </p:cNvSpPr>
          <p:nvPr>
            <p:ph type="sldNum" sz="quarter" idx="12"/>
          </p:nvPr>
        </p:nvSpPr>
        <p:spPr/>
        <p:txBody>
          <a:bodyPr/>
          <a:lstStyle/>
          <a:p>
            <a:fld id="{FEB79235-E426-D04C-BD5A-D6C3FB9C44CE}" type="slidenum">
              <a:rPr lang="en-US" smtClean="0"/>
              <a:t>5</a:t>
            </a:fld>
            <a:endParaRPr lang="en-US"/>
          </a:p>
        </p:txBody>
      </p:sp>
    </p:spTree>
    <p:extLst>
      <p:ext uri="{BB962C8B-B14F-4D97-AF65-F5344CB8AC3E}">
        <p14:creationId xmlns:p14="http://schemas.microsoft.com/office/powerpoint/2010/main" val="3330673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BE51C-72FD-2D46-9188-9D94688E4859}"/>
              </a:ext>
            </a:extLst>
          </p:cNvPr>
          <p:cNvSpPr>
            <a:spLocks noGrp="1"/>
          </p:cNvSpPr>
          <p:nvPr>
            <p:ph type="title"/>
          </p:nvPr>
        </p:nvSpPr>
        <p:spPr>
          <a:xfrm>
            <a:off x="0" y="1"/>
            <a:ext cx="12192000" cy="1700462"/>
          </a:xfrm>
          <a:solidFill>
            <a:schemeClr val="tx1">
              <a:lumMod val="75000"/>
              <a:lumOff val="25000"/>
            </a:schemeClr>
          </a:solidFill>
        </p:spPr>
        <p:txBody>
          <a:bodyPr/>
          <a:lstStyle/>
          <a:p>
            <a:pPr algn="ctr"/>
            <a:r>
              <a:rPr lang="en-US" dirty="0">
                <a:solidFill>
                  <a:schemeClr val="bg1"/>
                </a:solidFill>
              </a:rPr>
              <a:t>SIMSSA Tools</a:t>
            </a:r>
          </a:p>
        </p:txBody>
      </p:sp>
      <p:grpSp>
        <p:nvGrpSpPr>
          <p:cNvPr id="15" name="Group 14">
            <a:extLst>
              <a:ext uri="{FF2B5EF4-FFF2-40B4-BE49-F238E27FC236}">
                <a16:creationId xmlns:a16="http://schemas.microsoft.com/office/drawing/2014/main" id="{CA568E18-121D-3241-A1C1-36E602567E31}"/>
              </a:ext>
            </a:extLst>
          </p:cNvPr>
          <p:cNvGrpSpPr/>
          <p:nvPr/>
        </p:nvGrpSpPr>
        <p:grpSpPr>
          <a:xfrm>
            <a:off x="838200" y="2503815"/>
            <a:ext cx="6048523" cy="1850370"/>
            <a:chOff x="843334" y="3076108"/>
            <a:chExt cx="6048523" cy="1850370"/>
          </a:xfrm>
        </p:grpSpPr>
        <p:sp>
          <p:nvSpPr>
            <p:cNvPr id="6" name="Freeform 5">
              <a:extLst>
                <a:ext uri="{FF2B5EF4-FFF2-40B4-BE49-F238E27FC236}">
                  <a16:creationId xmlns:a16="http://schemas.microsoft.com/office/drawing/2014/main" id="{DA4E5AB2-70A9-874F-AF9C-8CC206529871}"/>
                </a:ext>
              </a:extLst>
            </p:cNvPr>
            <p:cNvSpPr/>
            <p:nvPr/>
          </p:nvSpPr>
          <p:spPr>
            <a:xfrm>
              <a:off x="843334" y="3076108"/>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5">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Document Segmentation </a:t>
              </a:r>
            </a:p>
            <a:p>
              <a:pPr marL="0" lvl="0" indent="0" algn="ctr" defTabSz="800100">
                <a:lnSpc>
                  <a:spcPct val="90000"/>
                </a:lnSpc>
                <a:spcBef>
                  <a:spcPct val="0"/>
                </a:spcBef>
                <a:spcAft>
                  <a:spcPct val="35000"/>
                </a:spcAft>
                <a:buNone/>
              </a:pPr>
              <a:r>
                <a:rPr lang="en-US" sz="1800" b="0" kern="1200" dirty="0"/>
                <a:t>(</a:t>
              </a:r>
              <a:r>
                <a:rPr lang="en-US" sz="1800" b="0" kern="1200" dirty="0" err="1"/>
                <a:t>Pixel.js</a:t>
              </a:r>
              <a:r>
                <a:rPr lang="en-US" sz="1800" b="0" kern="1200" dirty="0"/>
                <a:t> &amp; Calvo's Method)</a:t>
              </a:r>
            </a:p>
          </p:txBody>
        </p:sp>
        <p:sp>
          <p:nvSpPr>
            <p:cNvPr id="7" name="Freeform 6">
              <a:extLst>
                <a:ext uri="{FF2B5EF4-FFF2-40B4-BE49-F238E27FC236}">
                  <a16:creationId xmlns:a16="http://schemas.microsoft.com/office/drawing/2014/main" id="{97114D26-678F-804F-87BC-BC660A2D2079}"/>
                </a:ext>
              </a:extLst>
            </p:cNvPr>
            <p:cNvSpPr/>
            <p:nvPr/>
          </p:nvSpPr>
          <p:spPr>
            <a:xfrm>
              <a:off x="2594223" y="3803921"/>
              <a:ext cx="337443" cy="394745"/>
            </a:xfrm>
            <a:custGeom>
              <a:avLst/>
              <a:gdLst>
                <a:gd name="connsiteX0" fmla="*/ 0 w 337443"/>
                <a:gd name="connsiteY0" fmla="*/ 78949 h 394745"/>
                <a:gd name="connsiteX1" fmla="*/ 168722 w 337443"/>
                <a:gd name="connsiteY1" fmla="*/ 78949 h 394745"/>
                <a:gd name="connsiteX2" fmla="*/ 168722 w 337443"/>
                <a:gd name="connsiteY2" fmla="*/ 0 h 394745"/>
                <a:gd name="connsiteX3" fmla="*/ 337443 w 337443"/>
                <a:gd name="connsiteY3" fmla="*/ 197373 h 394745"/>
                <a:gd name="connsiteX4" fmla="*/ 168722 w 337443"/>
                <a:gd name="connsiteY4" fmla="*/ 394745 h 394745"/>
                <a:gd name="connsiteX5" fmla="*/ 168722 w 337443"/>
                <a:gd name="connsiteY5" fmla="*/ 315796 h 394745"/>
                <a:gd name="connsiteX6" fmla="*/ 0 w 337443"/>
                <a:gd name="connsiteY6" fmla="*/ 315796 h 394745"/>
                <a:gd name="connsiteX7" fmla="*/ 0 w 337443"/>
                <a:gd name="connsiteY7" fmla="*/ 78949 h 3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43" h="394745">
                  <a:moveTo>
                    <a:pt x="0" y="78949"/>
                  </a:moveTo>
                  <a:lnTo>
                    <a:pt x="168722" y="78949"/>
                  </a:lnTo>
                  <a:lnTo>
                    <a:pt x="168722" y="0"/>
                  </a:lnTo>
                  <a:lnTo>
                    <a:pt x="337443" y="197373"/>
                  </a:lnTo>
                  <a:lnTo>
                    <a:pt x="168722" y="394745"/>
                  </a:lnTo>
                  <a:lnTo>
                    <a:pt x="168722" y="315796"/>
                  </a:lnTo>
                  <a:lnTo>
                    <a:pt x="0" y="315796"/>
                  </a:lnTo>
                  <a:lnTo>
                    <a:pt x="0" y="78949"/>
                  </a:lnTo>
                  <a:close/>
                </a:path>
              </a:pathLst>
            </a:custGeom>
            <a:solidFill>
              <a:schemeClr val="accent5">
                <a:lumMod val="40000"/>
                <a:lumOff val="60000"/>
              </a:schemeClr>
            </a:solidFill>
            <a:ln w="3175">
              <a:solidFill>
                <a:schemeClr val="tx1">
                  <a:lumMod val="75000"/>
                  <a:lumOff val="25000"/>
                </a:schemeClr>
              </a:solidFill>
            </a:ln>
          </p:spPr>
          <p:style>
            <a:lnRef idx="0">
              <a:schemeClr val="accent6">
                <a:tint val="60000"/>
                <a:hueOff val="0"/>
                <a:satOff val="0"/>
                <a:lumOff val="0"/>
                <a:alphaOff val="0"/>
              </a:schemeClr>
            </a:lnRef>
            <a:fillRef idx="1">
              <a:scrgbClr r="0" g="0" b="0"/>
            </a:fillRef>
            <a:effectRef idx="0">
              <a:schemeClr val="accent6">
                <a:tint val="60000"/>
                <a:hueOff val="0"/>
                <a:satOff val="0"/>
                <a:lumOff val="0"/>
                <a:alphaOff val="0"/>
              </a:schemeClr>
            </a:effectRef>
            <a:fontRef idx="minor">
              <a:schemeClr val="lt1"/>
            </a:fontRef>
          </p:style>
          <p:txBody>
            <a:bodyPr spcFirstLastPara="0" vert="horz" wrap="square" lIns="0" tIns="78949" rIns="101233" bIns="78949" numCol="1" spcCol="1270" anchor="ctr" anchorCtr="0">
              <a:noAutofit/>
            </a:bodyPr>
            <a:lstStyle/>
            <a:p>
              <a:pPr marL="0" lvl="0" indent="0" algn="ctr" defTabSz="622300">
                <a:lnSpc>
                  <a:spcPct val="90000"/>
                </a:lnSpc>
                <a:spcBef>
                  <a:spcPct val="0"/>
                </a:spcBef>
                <a:spcAft>
                  <a:spcPct val="35000"/>
                </a:spcAft>
                <a:buNone/>
              </a:pPr>
              <a:endParaRPr lang="en-US" sz="1400" kern="1200"/>
            </a:p>
          </p:txBody>
        </p:sp>
        <p:sp>
          <p:nvSpPr>
            <p:cNvPr id="8" name="Freeform 7">
              <a:extLst>
                <a:ext uri="{FF2B5EF4-FFF2-40B4-BE49-F238E27FC236}">
                  <a16:creationId xmlns:a16="http://schemas.microsoft.com/office/drawing/2014/main" id="{33CB5A20-1FDC-7A4F-ADF1-3B24B727BE69}"/>
                </a:ext>
              </a:extLst>
            </p:cNvPr>
            <p:cNvSpPr/>
            <p:nvPr/>
          </p:nvSpPr>
          <p:spPr>
            <a:xfrm>
              <a:off x="3071738" y="3076108"/>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5">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Optical Music Recognition </a:t>
              </a:r>
            </a:p>
            <a:p>
              <a:pPr marL="0" lvl="0" indent="0" algn="ctr" defTabSz="800100">
                <a:lnSpc>
                  <a:spcPct val="90000"/>
                </a:lnSpc>
                <a:spcBef>
                  <a:spcPct val="0"/>
                </a:spcBef>
                <a:spcAft>
                  <a:spcPct val="35000"/>
                </a:spcAft>
                <a:buNone/>
              </a:pPr>
              <a:r>
                <a:rPr lang="en-US" sz="1800" kern="1200" dirty="0"/>
                <a:t>(Interactive Classifier)</a:t>
              </a:r>
            </a:p>
          </p:txBody>
        </p:sp>
        <p:sp>
          <p:nvSpPr>
            <p:cNvPr id="9" name="Freeform 8">
              <a:extLst>
                <a:ext uri="{FF2B5EF4-FFF2-40B4-BE49-F238E27FC236}">
                  <a16:creationId xmlns:a16="http://schemas.microsoft.com/office/drawing/2014/main" id="{97E58D71-4916-BC4C-A670-57CE210F16C8}"/>
                </a:ext>
              </a:extLst>
            </p:cNvPr>
            <p:cNvSpPr/>
            <p:nvPr/>
          </p:nvSpPr>
          <p:spPr>
            <a:xfrm>
              <a:off x="4822626" y="3803921"/>
              <a:ext cx="337443" cy="394745"/>
            </a:xfrm>
            <a:custGeom>
              <a:avLst/>
              <a:gdLst>
                <a:gd name="connsiteX0" fmla="*/ 0 w 337443"/>
                <a:gd name="connsiteY0" fmla="*/ 78949 h 394745"/>
                <a:gd name="connsiteX1" fmla="*/ 168722 w 337443"/>
                <a:gd name="connsiteY1" fmla="*/ 78949 h 394745"/>
                <a:gd name="connsiteX2" fmla="*/ 168722 w 337443"/>
                <a:gd name="connsiteY2" fmla="*/ 0 h 394745"/>
                <a:gd name="connsiteX3" fmla="*/ 337443 w 337443"/>
                <a:gd name="connsiteY3" fmla="*/ 197373 h 394745"/>
                <a:gd name="connsiteX4" fmla="*/ 168722 w 337443"/>
                <a:gd name="connsiteY4" fmla="*/ 394745 h 394745"/>
                <a:gd name="connsiteX5" fmla="*/ 168722 w 337443"/>
                <a:gd name="connsiteY5" fmla="*/ 315796 h 394745"/>
                <a:gd name="connsiteX6" fmla="*/ 0 w 337443"/>
                <a:gd name="connsiteY6" fmla="*/ 315796 h 394745"/>
                <a:gd name="connsiteX7" fmla="*/ 0 w 337443"/>
                <a:gd name="connsiteY7" fmla="*/ 78949 h 3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43" h="394745">
                  <a:moveTo>
                    <a:pt x="0" y="78949"/>
                  </a:moveTo>
                  <a:lnTo>
                    <a:pt x="168722" y="78949"/>
                  </a:lnTo>
                  <a:lnTo>
                    <a:pt x="168722" y="0"/>
                  </a:lnTo>
                  <a:lnTo>
                    <a:pt x="337443" y="197373"/>
                  </a:lnTo>
                  <a:lnTo>
                    <a:pt x="168722" y="394745"/>
                  </a:lnTo>
                  <a:lnTo>
                    <a:pt x="168722" y="315796"/>
                  </a:lnTo>
                  <a:lnTo>
                    <a:pt x="0" y="315796"/>
                  </a:lnTo>
                  <a:lnTo>
                    <a:pt x="0" y="78949"/>
                  </a:lnTo>
                  <a:close/>
                </a:path>
              </a:pathLst>
            </a:custGeom>
            <a:solidFill>
              <a:schemeClr val="accent5">
                <a:lumMod val="40000"/>
                <a:lumOff val="60000"/>
              </a:schemeClr>
            </a:solidFill>
            <a:ln w="3175">
              <a:solidFill>
                <a:schemeClr val="tx1">
                  <a:lumMod val="75000"/>
                  <a:lumOff val="25000"/>
                </a:schemeClr>
              </a:solidFill>
            </a:ln>
          </p:spPr>
          <p:style>
            <a:lnRef idx="0">
              <a:schemeClr val="accent6">
                <a:tint val="60000"/>
                <a:hueOff val="0"/>
                <a:satOff val="0"/>
                <a:lumOff val="0"/>
                <a:alphaOff val="0"/>
              </a:schemeClr>
            </a:lnRef>
            <a:fillRef idx="1">
              <a:scrgbClr r="0" g="0" b="0"/>
            </a:fillRef>
            <a:effectRef idx="0">
              <a:schemeClr val="accent6">
                <a:tint val="60000"/>
                <a:hueOff val="0"/>
                <a:satOff val="0"/>
                <a:lumOff val="0"/>
                <a:alphaOff val="0"/>
              </a:schemeClr>
            </a:effectRef>
            <a:fontRef idx="minor">
              <a:schemeClr val="lt1"/>
            </a:fontRef>
          </p:style>
          <p:txBody>
            <a:bodyPr spcFirstLastPara="0" vert="horz" wrap="square" lIns="0" tIns="78949" rIns="101233" bIns="78949" numCol="1" spcCol="1270" anchor="ctr" anchorCtr="0">
              <a:noAutofit/>
            </a:bodyPr>
            <a:lstStyle/>
            <a:p>
              <a:pPr marL="0" lvl="0" indent="0" algn="ctr" defTabSz="622300">
                <a:lnSpc>
                  <a:spcPct val="90000"/>
                </a:lnSpc>
                <a:spcBef>
                  <a:spcPct val="0"/>
                </a:spcBef>
                <a:spcAft>
                  <a:spcPct val="35000"/>
                </a:spcAft>
                <a:buNone/>
              </a:pPr>
              <a:endParaRPr lang="en-US" sz="1400" kern="1200"/>
            </a:p>
          </p:txBody>
        </p:sp>
        <p:sp>
          <p:nvSpPr>
            <p:cNvPr id="10" name="Freeform 9">
              <a:extLst>
                <a:ext uri="{FF2B5EF4-FFF2-40B4-BE49-F238E27FC236}">
                  <a16:creationId xmlns:a16="http://schemas.microsoft.com/office/drawing/2014/main" id="{9488DF9E-DB0E-574A-9453-BAFA41F4C0E3}"/>
                </a:ext>
              </a:extLst>
            </p:cNvPr>
            <p:cNvSpPr/>
            <p:nvPr/>
          </p:nvSpPr>
          <p:spPr>
            <a:xfrm>
              <a:off x="5300141" y="3076108"/>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5">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Pitch </a:t>
              </a:r>
            </a:p>
            <a:p>
              <a:pPr marL="0" lvl="0" indent="0" algn="ctr" defTabSz="800100">
                <a:lnSpc>
                  <a:spcPct val="90000"/>
                </a:lnSpc>
                <a:spcBef>
                  <a:spcPct val="0"/>
                </a:spcBef>
                <a:spcAft>
                  <a:spcPct val="35000"/>
                </a:spcAft>
                <a:buNone/>
              </a:pPr>
              <a:r>
                <a:rPr lang="en-US" sz="1800" b="1" kern="1200" dirty="0"/>
                <a:t>Finding</a:t>
              </a:r>
            </a:p>
          </p:txBody>
        </p:sp>
      </p:grpSp>
      <p:sp>
        <p:nvSpPr>
          <p:cNvPr id="11" name="Freeform 10">
            <a:extLst>
              <a:ext uri="{FF2B5EF4-FFF2-40B4-BE49-F238E27FC236}">
                <a16:creationId xmlns:a16="http://schemas.microsoft.com/office/drawing/2014/main" id="{1D9BF960-8945-C944-83D5-94694490813B}"/>
              </a:ext>
            </a:extLst>
          </p:cNvPr>
          <p:cNvSpPr/>
          <p:nvPr/>
        </p:nvSpPr>
        <p:spPr>
          <a:xfrm>
            <a:off x="7045896" y="3231628"/>
            <a:ext cx="337443" cy="394745"/>
          </a:xfrm>
          <a:custGeom>
            <a:avLst/>
            <a:gdLst>
              <a:gd name="connsiteX0" fmla="*/ 0 w 337443"/>
              <a:gd name="connsiteY0" fmla="*/ 78949 h 394745"/>
              <a:gd name="connsiteX1" fmla="*/ 168722 w 337443"/>
              <a:gd name="connsiteY1" fmla="*/ 78949 h 394745"/>
              <a:gd name="connsiteX2" fmla="*/ 168722 w 337443"/>
              <a:gd name="connsiteY2" fmla="*/ 0 h 394745"/>
              <a:gd name="connsiteX3" fmla="*/ 337443 w 337443"/>
              <a:gd name="connsiteY3" fmla="*/ 197373 h 394745"/>
              <a:gd name="connsiteX4" fmla="*/ 168722 w 337443"/>
              <a:gd name="connsiteY4" fmla="*/ 394745 h 394745"/>
              <a:gd name="connsiteX5" fmla="*/ 168722 w 337443"/>
              <a:gd name="connsiteY5" fmla="*/ 315796 h 394745"/>
              <a:gd name="connsiteX6" fmla="*/ 0 w 337443"/>
              <a:gd name="connsiteY6" fmla="*/ 315796 h 394745"/>
              <a:gd name="connsiteX7" fmla="*/ 0 w 337443"/>
              <a:gd name="connsiteY7" fmla="*/ 78949 h 3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43" h="394745">
                <a:moveTo>
                  <a:pt x="0" y="78949"/>
                </a:moveTo>
                <a:lnTo>
                  <a:pt x="168722" y="78949"/>
                </a:lnTo>
                <a:lnTo>
                  <a:pt x="168722" y="0"/>
                </a:lnTo>
                <a:lnTo>
                  <a:pt x="337443" y="197373"/>
                </a:lnTo>
                <a:lnTo>
                  <a:pt x="168722" y="394745"/>
                </a:lnTo>
                <a:lnTo>
                  <a:pt x="168722" y="315796"/>
                </a:lnTo>
                <a:lnTo>
                  <a:pt x="0" y="315796"/>
                </a:lnTo>
                <a:lnTo>
                  <a:pt x="0" y="78949"/>
                </a:lnTo>
                <a:close/>
              </a:path>
            </a:pathLst>
          </a:custGeom>
          <a:solidFill>
            <a:schemeClr val="accent5">
              <a:lumMod val="40000"/>
              <a:lumOff val="60000"/>
            </a:schemeClr>
          </a:solidFill>
          <a:ln>
            <a:solidFill>
              <a:schemeClr val="tx1">
                <a:lumMod val="75000"/>
                <a:lumOff val="25000"/>
              </a:schemeClr>
            </a:solidFill>
          </a:ln>
        </p:spPr>
        <p:style>
          <a:lnRef idx="0">
            <a:schemeClr val="accent6">
              <a:tint val="60000"/>
              <a:hueOff val="0"/>
              <a:satOff val="0"/>
              <a:lumOff val="0"/>
              <a:alphaOff val="0"/>
            </a:schemeClr>
          </a:lnRef>
          <a:fillRef idx="1">
            <a:scrgbClr r="0" g="0" b="0"/>
          </a:fillRef>
          <a:effectRef idx="0">
            <a:schemeClr val="accent6">
              <a:tint val="60000"/>
              <a:hueOff val="0"/>
              <a:satOff val="0"/>
              <a:lumOff val="0"/>
              <a:alphaOff val="0"/>
            </a:schemeClr>
          </a:effectRef>
          <a:fontRef idx="minor">
            <a:schemeClr val="lt1"/>
          </a:fontRef>
        </p:style>
        <p:txBody>
          <a:bodyPr spcFirstLastPara="0" vert="horz" wrap="square" lIns="0" tIns="78949" rIns="101233" bIns="78949" numCol="1" spcCol="1270" anchor="ctr" anchorCtr="0">
            <a:noAutofit/>
          </a:bodyPr>
          <a:lstStyle/>
          <a:p>
            <a:pPr marL="0" lvl="0" indent="0" algn="ctr" defTabSz="622300">
              <a:lnSpc>
                <a:spcPct val="90000"/>
              </a:lnSpc>
              <a:spcBef>
                <a:spcPct val="0"/>
              </a:spcBef>
              <a:spcAft>
                <a:spcPct val="35000"/>
              </a:spcAft>
              <a:buNone/>
            </a:pPr>
            <a:endParaRPr lang="en-US" sz="1400" kern="1200"/>
          </a:p>
        </p:txBody>
      </p:sp>
      <p:sp>
        <p:nvSpPr>
          <p:cNvPr id="13" name="Freeform 12">
            <a:extLst>
              <a:ext uri="{FF2B5EF4-FFF2-40B4-BE49-F238E27FC236}">
                <a16:creationId xmlns:a16="http://schemas.microsoft.com/office/drawing/2014/main" id="{6A7B39F2-D275-0C42-BE05-31423585787E}"/>
              </a:ext>
            </a:extLst>
          </p:cNvPr>
          <p:cNvSpPr/>
          <p:nvPr/>
        </p:nvSpPr>
        <p:spPr>
          <a:xfrm>
            <a:off x="9274299" y="3231628"/>
            <a:ext cx="337443" cy="394745"/>
          </a:xfrm>
          <a:custGeom>
            <a:avLst/>
            <a:gdLst>
              <a:gd name="connsiteX0" fmla="*/ 0 w 337443"/>
              <a:gd name="connsiteY0" fmla="*/ 78949 h 394745"/>
              <a:gd name="connsiteX1" fmla="*/ 168722 w 337443"/>
              <a:gd name="connsiteY1" fmla="*/ 78949 h 394745"/>
              <a:gd name="connsiteX2" fmla="*/ 168722 w 337443"/>
              <a:gd name="connsiteY2" fmla="*/ 0 h 394745"/>
              <a:gd name="connsiteX3" fmla="*/ 337443 w 337443"/>
              <a:gd name="connsiteY3" fmla="*/ 197373 h 394745"/>
              <a:gd name="connsiteX4" fmla="*/ 168722 w 337443"/>
              <a:gd name="connsiteY4" fmla="*/ 394745 h 394745"/>
              <a:gd name="connsiteX5" fmla="*/ 168722 w 337443"/>
              <a:gd name="connsiteY5" fmla="*/ 315796 h 394745"/>
              <a:gd name="connsiteX6" fmla="*/ 0 w 337443"/>
              <a:gd name="connsiteY6" fmla="*/ 315796 h 394745"/>
              <a:gd name="connsiteX7" fmla="*/ 0 w 337443"/>
              <a:gd name="connsiteY7" fmla="*/ 78949 h 3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43" h="394745">
                <a:moveTo>
                  <a:pt x="0" y="78949"/>
                </a:moveTo>
                <a:lnTo>
                  <a:pt x="168722" y="78949"/>
                </a:lnTo>
                <a:lnTo>
                  <a:pt x="168722" y="0"/>
                </a:lnTo>
                <a:lnTo>
                  <a:pt x="337443" y="197373"/>
                </a:lnTo>
                <a:lnTo>
                  <a:pt x="168722" y="394745"/>
                </a:lnTo>
                <a:lnTo>
                  <a:pt x="168722" y="315796"/>
                </a:lnTo>
                <a:lnTo>
                  <a:pt x="0" y="315796"/>
                </a:lnTo>
                <a:lnTo>
                  <a:pt x="0" y="78949"/>
                </a:lnTo>
                <a:close/>
              </a:path>
            </a:pathLst>
          </a:custGeom>
          <a:solidFill>
            <a:schemeClr val="accent2">
              <a:lumMod val="20000"/>
              <a:lumOff val="80000"/>
            </a:schemeClr>
          </a:solidFill>
          <a:ln>
            <a:solidFill>
              <a:schemeClr val="tx1">
                <a:lumMod val="75000"/>
                <a:lumOff val="25000"/>
              </a:schemeClr>
            </a:solidFill>
          </a:ln>
        </p:spPr>
        <p:style>
          <a:lnRef idx="0">
            <a:schemeClr val="accent6">
              <a:tint val="60000"/>
              <a:hueOff val="0"/>
              <a:satOff val="0"/>
              <a:lumOff val="0"/>
              <a:alphaOff val="0"/>
            </a:schemeClr>
          </a:lnRef>
          <a:fillRef idx="1">
            <a:scrgbClr r="0" g="0" b="0"/>
          </a:fillRef>
          <a:effectRef idx="0">
            <a:schemeClr val="accent6">
              <a:tint val="60000"/>
              <a:hueOff val="0"/>
              <a:satOff val="0"/>
              <a:lumOff val="0"/>
              <a:alphaOff val="0"/>
            </a:schemeClr>
          </a:effectRef>
          <a:fontRef idx="minor">
            <a:schemeClr val="lt1"/>
          </a:fontRef>
        </p:style>
        <p:txBody>
          <a:bodyPr spcFirstLastPara="0" vert="horz" wrap="square" lIns="0" tIns="78949" rIns="101233" bIns="78949" numCol="1" spcCol="1270" anchor="ctr" anchorCtr="0">
            <a:noAutofit/>
          </a:bodyPr>
          <a:lstStyle/>
          <a:p>
            <a:pPr marL="0" lvl="0" indent="0" algn="ctr" defTabSz="622300">
              <a:lnSpc>
                <a:spcPct val="90000"/>
              </a:lnSpc>
              <a:spcBef>
                <a:spcPct val="0"/>
              </a:spcBef>
              <a:spcAft>
                <a:spcPct val="35000"/>
              </a:spcAft>
              <a:buNone/>
            </a:pPr>
            <a:endParaRPr lang="en-US" sz="1400" kern="1200"/>
          </a:p>
        </p:txBody>
      </p:sp>
      <p:sp>
        <p:nvSpPr>
          <p:cNvPr id="14" name="Freeform 13">
            <a:extLst>
              <a:ext uri="{FF2B5EF4-FFF2-40B4-BE49-F238E27FC236}">
                <a16:creationId xmlns:a16="http://schemas.microsoft.com/office/drawing/2014/main" id="{A0506092-025B-1D48-B32D-D7125156B9B3}"/>
              </a:ext>
            </a:extLst>
          </p:cNvPr>
          <p:cNvSpPr/>
          <p:nvPr/>
        </p:nvSpPr>
        <p:spPr>
          <a:xfrm>
            <a:off x="9751814" y="2503815"/>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2">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Scoring-up Tool</a:t>
            </a:r>
          </a:p>
        </p:txBody>
      </p:sp>
      <p:sp>
        <p:nvSpPr>
          <p:cNvPr id="16" name="Freeform 15">
            <a:extLst>
              <a:ext uri="{FF2B5EF4-FFF2-40B4-BE49-F238E27FC236}">
                <a16:creationId xmlns:a16="http://schemas.microsoft.com/office/drawing/2014/main" id="{3E62A87F-9610-214F-9998-0F782815F15B}"/>
              </a:ext>
            </a:extLst>
          </p:cNvPr>
          <p:cNvSpPr/>
          <p:nvPr/>
        </p:nvSpPr>
        <p:spPr>
          <a:xfrm>
            <a:off x="7523410" y="2503815"/>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5">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Correction </a:t>
            </a:r>
          </a:p>
        </p:txBody>
      </p:sp>
      <p:sp>
        <p:nvSpPr>
          <p:cNvPr id="18" name="Slide Number Placeholder 17">
            <a:extLst>
              <a:ext uri="{FF2B5EF4-FFF2-40B4-BE49-F238E27FC236}">
                <a16:creationId xmlns:a16="http://schemas.microsoft.com/office/drawing/2014/main" id="{9DA8CFAA-D76F-8F4D-A87A-8968026B19C3}"/>
              </a:ext>
            </a:extLst>
          </p:cNvPr>
          <p:cNvSpPr>
            <a:spLocks noGrp="1"/>
          </p:cNvSpPr>
          <p:nvPr>
            <p:ph type="sldNum" sz="quarter" idx="12"/>
          </p:nvPr>
        </p:nvSpPr>
        <p:spPr/>
        <p:txBody>
          <a:bodyPr/>
          <a:lstStyle/>
          <a:p>
            <a:fld id="{FEB79235-E426-D04C-BD5A-D6C3FB9C44CE}" type="slidenum">
              <a:rPr lang="en-US" smtClean="0"/>
              <a:t>6</a:t>
            </a:fld>
            <a:endParaRPr lang="en-US"/>
          </a:p>
        </p:txBody>
      </p:sp>
      <p:sp>
        <p:nvSpPr>
          <p:cNvPr id="19" name="Left Brace 18">
            <a:extLst>
              <a:ext uri="{FF2B5EF4-FFF2-40B4-BE49-F238E27FC236}">
                <a16:creationId xmlns:a16="http://schemas.microsoft.com/office/drawing/2014/main" id="{0C418FB1-32D4-7240-AA9D-826DD565B0D4}"/>
              </a:ext>
            </a:extLst>
          </p:cNvPr>
          <p:cNvSpPr/>
          <p:nvPr/>
        </p:nvSpPr>
        <p:spPr>
          <a:xfrm rot="16200000">
            <a:off x="4744976" y="640050"/>
            <a:ext cx="439955" cy="8618691"/>
          </a:xfrm>
          <a:prstGeom prst="leftBrace">
            <a:avLst>
              <a:gd name="adj1" fmla="val 95844"/>
              <a:gd name="adj2" fmla="val 50000"/>
            </a:avLst>
          </a:prstGeom>
          <a:ln w="38100" cmpd="sng">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62554470-5E4A-C845-B33F-1B7EDA8FE40F}"/>
              </a:ext>
            </a:extLst>
          </p:cNvPr>
          <p:cNvSpPr txBox="1"/>
          <p:nvPr/>
        </p:nvSpPr>
        <p:spPr>
          <a:xfrm>
            <a:off x="3991602" y="5343339"/>
            <a:ext cx="1989221" cy="430887"/>
          </a:xfrm>
          <a:prstGeom prst="rect">
            <a:avLst/>
          </a:prstGeom>
          <a:solidFill>
            <a:schemeClr val="accent5">
              <a:lumMod val="60000"/>
              <a:lumOff val="40000"/>
            </a:schemeClr>
          </a:solidFill>
        </p:spPr>
        <p:txBody>
          <a:bodyPr wrap="square" rtlCol="0">
            <a:spAutoFit/>
          </a:bodyPr>
          <a:lstStyle/>
          <a:p>
            <a:pPr algn="ctr"/>
            <a:r>
              <a:rPr lang="en-US" sz="2200" b="1" dirty="0"/>
              <a:t>OMR Workflow</a:t>
            </a:r>
          </a:p>
        </p:txBody>
      </p:sp>
      <p:sp>
        <p:nvSpPr>
          <p:cNvPr id="21" name="TextBox 20">
            <a:extLst>
              <a:ext uri="{FF2B5EF4-FFF2-40B4-BE49-F238E27FC236}">
                <a16:creationId xmlns:a16="http://schemas.microsoft.com/office/drawing/2014/main" id="{A9C85D22-C558-604D-92B8-E9B72E811910}"/>
              </a:ext>
            </a:extLst>
          </p:cNvPr>
          <p:cNvSpPr txBox="1"/>
          <p:nvPr/>
        </p:nvSpPr>
        <p:spPr>
          <a:xfrm>
            <a:off x="2917701" y="4424364"/>
            <a:ext cx="1932373" cy="369332"/>
          </a:xfrm>
          <a:prstGeom prst="rect">
            <a:avLst/>
          </a:prstGeom>
          <a:solidFill>
            <a:schemeClr val="bg1"/>
          </a:solidFill>
          <a:ln>
            <a:solidFill>
              <a:schemeClr val="accent5">
                <a:lumMod val="75000"/>
              </a:schemeClr>
            </a:solidFill>
          </a:ln>
        </p:spPr>
        <p:txBody>
          <a:bodyPr wrap="square" rtlCol="0">
            <a:spAutoFit/>
          </a:bodyPr>
          <a:lstStyle/>
          <a:p>
            <a:pPr marL="342900" indent="-342900">
              <a:buFont typeface="Arial" panose="020B0604020202020204" pitchFamily="34" charset="0"/>
              <a:buChar char="•"/>
            </a:pPr>
            <a:r>
              <a:rPr lang="en-US" b="1" dirty="0">
                <a:solidFill>
                  <a:schemeClr val="accent5">
                    <a:lumMod val="75000"/>
                  </a:schemeClr>
                </a:solidFill>
              </a:rPr>
              <a:t>Music symbols</a:t>
            </a:r>
          </a:p>
        </p:txBody>
      </p:sp>
      <p:sp>
        <p:nvSpPr>
          <p:cNvPr id="22" name="TextBox 21">
            <a:extLst>
              <a:ext uri="{FF2B5EF4-FFF2-40B4-BE49-F238E27FC236}">
                <a16:creationId xmlns:a16="http://schemas.microsoft.com/office/drawing/2014/main" id="{41F13658-CF56-8A42-9A2E-2FA2D608D9C4}"/>
              </a:ext>
            </a:extLst>
          </p:cNvPr>
          <p:cNvSpPr txBox="1"/>
          <p:nvPr/>
        </p:nvSpPr>
        <p:spPr>
          <a:xfrm>
            <a:off x="5295007" y="4424364"/>
            <a:ext cx="1591716" cy="369332"/>
          </a:xfrm>
          <a:prstGeom prst="rect">
            <a:avLst/>
          </a:prstGeom>
          <a:solidFill>
            <a:schemeClr val="bg1"/>
          </a:solidFill>
          <a:ln>
            <a:solidFill>
              <a:schemeClr val="accent5">
                <a:lumMod val="75000"/>
              </a:schemeClr>
            </a:solidFill>
          </a:ln>
        </p:spPr>
        <p:txBody>
          <a:bodyPr wrap="square" rtlCol="0">
            <a:spAutoFit/>
          </a:bodyPr>
          <a:lstStyle/>
          <a:p>
            <a:pPr marL="342900" indent="-342900">
              <a:buFont typeface="Arial" panose="020B0604020202020204" pitchFamily="34" charset="0"/>
              <a:buChar char="•"/>
            </a:pPr>
            <a:r>
              <a:rPr lang="en-US" b="1" dirty="0">
                <a:solidFill>
                  <a:schemeClr val="accent5">
                    <a:lumMod val="75000"/>
                  </a:schemeClr>
                </a:solidFill>
              </a:rPr>
              <a:t>Pitch</a:t>
            </a:r>
          </a:p>
        </p:txBody>
      </p:sp>
    </p:spTree>
    <p:extLst>
      <p:ext uri="{BB962C8B-B14F-4D97-AF65-F5344CB8AC3E}">
        <p14:creationId xmlns:p14="http://schemas.microsoft.com/office/powerpoint/2010/main" val="4207069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21" grpId="0" animBg="1"/>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A7F1BF6B-CFF8-D14A-992D-8F8DC87E18F1}"/>
              </a:ext>
            </a:extLst>
          </p:cNvPr>
          <p:cNvGrpSpPr/>
          <p:nvPr/>
        </p:nvGrpSpPr>
        <p:grpSpPr>
          <a:xfrm>
            <a:off x="8115631" y="4698166"/>
            <a:ext cx="3239355" cy="1456684"/>
            <a:chOff x="7544123" y="4789807"/>
            <a:chExt cx="3239355" cy="1456684"/>
          </a:xfrm>
        </p:grpSpPr>
        <p:pic>
          <p:nvPicPr>
            <p:cNvPr id="34" name="Picture 33">
              <a:extLst>
                <a:ext uri="{FF2B5EF4-FFF2-40B4-BE49-F238E27FC236}">
                  <a16:creationId xmlns:a16="http://schemas.microsoft.com/office/drawing/2014/main" id="{FAE808D0-6D14-7C49-AB1D-71E5E36D27C2}"/>
                </a:ext>
              </a:extLst>
            </p:cNvPr>
            <p:cNvPicPr>
              <a:picLocks noChangeAspect="1"/>
            </p:cNvPicPr>
            <p:nvPr/>
          </p:nvPicPr>
          <p:blipFill rotWithShape="1">
            <a:blip r:embed="rId3"/>
            <a:srcRect l="1" r="54819" b="49990"/>
            <a:stretch/>
          </p:blipFill>
          <p:spPr>
            <a:xfrm>
              <a:off x="7544123" y="4789807"/>
              <a:ext cx="3239355" cy="1446478"/>
            </a:xfrm>
            <a:prstGeom prst="rect">
              <a:avLst/>
            </a:prstGeom>
          </p:spPr>
        </p:pic>
        <p:grpSp>
          <p:nvGrpSpPr>
            <p:cNvPr id="35" name="Group 34">
              <a:extLst>
                <a:ext uri="{FF2B5EF4-FFF2-40B4-BE49-F238E27FC236}">
                  <a16:creationId xmlns:a16="http://schemas.microsoft.com/office/drawing/2014/main" id="{A10943C0-DDEE-E44D-842C-4FA0158273B0}"/>
                </a:ext>
              </a:extLst>
            </p:cNvPr>
            <p:cNvGrpSpPr/>
            <p:nvPr/>
          </p:nvGrpSpPr>
          <p:grpSpPr>
            <a:xfrm>
              <a:off x="7544123" y="4800013"/>
              <a:ext cx="3239355" cy="1446478"/>
              <a:chOff x="8028694" y="4222610"/>
              <a:chExt cx="3239355" cy="1446478"/>
            </a:xfrm>
          </p:grpSpPr>
          <p:sp>
            <p:nvSpPr>
              <p:cNvPr id="36" name="Rectangle 35">
                <a:extLst>
                  <a:ext uri="{FF2B5EF4-FFF2-40B4-BE49-F238E27FC236}">
                    <a16:creationId xmlns:a16="http://schemas.microsoft.com/office/drawing/2014/main" id="{EB8B9410-4125-664E-9270-EA0E1494E62A}"/>
                  </a:ext>
                </a:extLst>
              </p:cNvPr>
              <p:cNvSpPr/>
              <p:nvPr/>
            </p:nvSpPr>
            <p:spPr>
              <a:xfrm>
                <a:off x="8028694" y="4222610"/>
                <a:ext cx="3239355" cy="49962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9" name="Rectangle 38">
                <a:extLst>
                  <a:ext uri="{FF2B5EF4-FFF2-40B4-BE49-F238E27FC236}">
                    <a16:creationId xmlns:a16="http://schemas.microsoft.com/office/drawing/2014/main" id="{8905818D-85FF-B043-A7D5-3C371B9929D1}"/>
                  </a:ext>
                </a:extLst>
              </p:cNvPr>
              <p:cNvSpPr/>
              <p:nvPr/>
            </p:nvSpPr>
            <p:spPr>
              <a:xfrm>
                <a:off x="8028694" y="4722230"/>
                <a:ext cx="3239355" cy="491903"/>
              </a:xfrm>
              <a:prstGeom prst="rect">
                <a:avLst/>
              </a:prstGeom>
              <a:solidFill>
                <a:srgbClr val="CF6C6A">
                  <a:alpha val="10000"/>
                </a:srgbClr>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  </a:t>
                </a:r>
              </a:p>
            </p:txBody>
          </p:sp>
          <p:sp>
            <p:nvSpPr>
              <p:cNvPr id="49" name="Rectangle 48">
                <a:extLst>
                  <a:ext uri="{FF2B5EF4-FFF2-40B4-BE49-F238E27FC236}">
                    <a16:creationId xmlns:a16="http://schemas.microsoft.com/office/drawing/2014/main" id="{49D2F06E-0EA5-EC4B-9F6F-4E330AFB0246}"/>
                  </a:ext>
                </a:extLst>
              </p:cNvPr>
              <p:cNvSpPr/>
              <p:nvPr/>
            </p:nvSpPr>
            <p:spPr>
              <a:xfrm>
                <a:off x="8028694" y="5212328"/>
                <a:ext cx="3239355" cy="456760"/>
              </a:xfrm>
              <a:prstGeom prst="rect">
                <a:avLst/>
              </a:prstGeom>
              <a:solidFill>
                <a:srgbClr val="92D05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grpSp>
      <p:sp>
        <p:nvSpPr>
          <p:cNvPr id="33" name="Bent Arrow 32">
            <a:extLst>
              <a:ext uri="{FF2B5EF4-FFF2-40B4-BE49-F238E27FC236}">
                <a16:creationId xmlns:a16="http://schemas.microsoft.com/office/drawing/2014/main" id="{20097DE2-ED62-8047-AC19-4C01DD4FD3F0}"/>
              </a:ext>
            </a:extLst>
          </p:cNvPr>
          <p:cNvSpPr/>
          <p:nvPr/>
        </p:nvSpPr>
        <p:spPr>
          <a:xfrm rot="17448252" flipH="1" flipV="1">
            <a:off x="10302814" y="3775801"/>
            <a:ext cx="1854765" cy="1445751"/>
          </a:xfrm>
          <a:prstGeom prst="bentArrow">
            <a:avLst>
              <a:gd name="adj1" fmla="val 15490"/>
              <a:gd name="adj2" fmla="val 15972"/>
              <a:gd name="adj3" fmla="val 25000"/>
              <a:gd name="adj4" fmla="val 8823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Slide Number Placeholder 3"/>
          <p:cNvSpPr>
            <a:spLocks noGrp="1"/>
          </p:cNvSpPr>
          <p:nvPr>
            <p:ph type="sldNum" sz="quarter" idx="12"/>
          </p:nvPr>
        </p:nvSpPr>
        <p:spPr>
          <a:xfrm>
            <a:off x="8610600" y="6403964"/>
            <a:ext cx="2743200" cy="365125"/>
          </a:xfrm>
        </p:spPr>
        <p:txBody>
          <a:bodyPr/>
          <a:lstStyle/>
          <a:p>
            <a:fld id="{669D0A19-ECB0-1B4B-B8D3-F4B6C0AE6EF8}" type="slidenum">
              <a:rPr lang="en-US" smtClean="0"/>
              <a:t>7</a:t>
            </a:fld>
            <a:endParaRPr lang="en-US"/>
          </a:p>
        </p:txBody>
      </p:sp>
      <p:grpSp>
        <p:nvGrpSpPr>
          <p:cNvPr id="2" name="Group 1">
            <a:extLst>
              <a:ext uri="{FF2B5EF4-FFF2-40B4-BE49-F238E27FC236}">
                <a16:creationId xmlns:a16="http://schemas.microsoft.com/office/drawing/2014/main" id="{26B0DD38-4A5A-CE48-9F76-78C11D34849A}"/>
              </a:ext>
            </a:extLst>
          </p:cNvPr>
          <p:cNvGrpSpPr/>
          <p:nvPr/>
        </p:nvGrpSpPr>
        <p:grpSpPr>
          <a:xfrm>
            <a:off x="611567" y="1223207"/>
            <a:ext cx="10283730" cy="4875849"/>
            <a:chOff x="208623" y="1439567"/>
            <a:chExt cx="10283730" cy="4875849"/>
          </a:xfrm>
        </p:grpSpPr>
        <p:sp>
          <p:nvSpPr>
            <p:cNvPr id="26" name="Shape 90"/>
            <p:cNvSpPr txBox="1"/>
            <p:nvPr/>
          </p:nvSpPr>
          <p:spPr>
            <a:xfrm>
              <a:off x="2006640" y="1587882"/>
              <a:ext cx="777507" cy="398034"/>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5">
                      <a:lumMod val="75000"/>
                    </a:schemeClr>
                  </a:solidFill>
                </a:rPr>
                <a:t>OMR</a:t>
              </a:r>
            </a:p>
          </p:txBody>
        </p:sp>
        <p:sp>
          <p:nvSpPr>
            <p:cNvPr id="37" name="Rectangle 36"/>
            <p:cNvSpPr/>
            <p:nvPr/>
          </p:nvSpPr>
          <p:spPr>
            <a:xfrm>
              <a:off x="5391634" y="1458225"/>
              <a:ext cx="2255293" cy="45186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200" dirty="0"/>
                <a:t>Scoring-up</a:t>
              </a:r>
            </a:p>
            <a:p>
              <a:pPr algn="ctr"/>
              <a:r>
                <a:rPr lang="en-US" sz="3200" dirty="0"/>
                <a:t>Tool</a:t>
              </a:r>
            </a:p>
            <a:p>
              <a:pPr algn="ctr"/>
              <a:endParaRPr lang="en-US" sz="3200" dirty="0"/>
            </a:p>
            <a:p>
              <a:pPr marL="457200" indent="-457200">
                <a:buAutoNum type="arabicPeriod"/>
              </a:pPr>
              <a:r>
                <a:rPr lang="en-US" sz="2000" dirty="0"/>
                <a:t>Duration  based on context</a:t>
              </a:r>
            </a:p>
            <a:p>
              <a:pPr marL="457200" indent="-457200">
                <a:buAutoNum type="arabicPeriod"/>
              </a:pPr>
              <a:endParaRPr lang="en-US" sz="2000" dirty="0"/>
            </a:p>
            <a:p>
              <a:pPr marL="457200" indent="-457200">
                <a:buAutoNum type="arabicPeriod"/>
              </a:pPr>
              <a:r>
                <a:rPr lang="en-US" sz="2000" dirty="0"/>
                <a:t>Merge all    files together</a:t>
              </a:r>
            </a:p>
          </p:txBody>
        </p:sp>
        <p:sp>
          <p:nvSpPr>
            <p:cNvPr id="38" name="Rectangle 37"/>
            <p:cNvSpPr/>
            <p:nvPr/>
          </p:nvSpPr>
          <p:spPr>
            <a:xfrm>
              <a:off x="2999877" y="1441344"/>
              <a:ext cx="1093610" cy="1249136"/>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sz="1550" b="1" i="0" u="none" strike="noStrike" dirty="0">
                  <a:solidFill>
                    <a:srgbClr val="000000"/>
                  </a:solidFill>
                  <a:effectLst/>
                  <a:latin typeface="Arial" charset="0"/>
                </a:rPr>
                <a:t>Mensural MEI file</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endParaRPr lang="en-US" sz="1550" dirty="0"/>
            </a:p>
            <a:p>
              <a:pPr algn="ctr" fontAlgn="ctr"/>
              <a:endParaRPr lang="en-US" sz="1000" dirty="0">
                <a:solidFill>
                  <a:srgbClr val="000000"/>
                </a:solidFill>
                <a:latin typeface="Arial" charset="0"/>
              </a:endParaRPr>
            </a:p>
          </p:txBody>
        </p:sp>
        <p:sp>
          <p:nvSpPr>
            <p:cNvPr id="40" name="TextBox 39"/>
            <p:cNvSpPr txBox="1"/>
            <p:nvPr/>
          </p:nvSpPr>
          <p:spPr>
            <a:xfrm>
              <a:off x="2864516" y="2674707"/>
              <a:ext cx="1364327" cy="338554"/>
            </a:xfrm>
            <a:prstGeom prst="rect">
              <a:avLst/>
            </a:prstGeom>
            <a:noFill/>
          </p:spPr>
          <p:txBody>
            <a:bodyPr wrap="square" rtlCol="0">
              <a:spAutoFit/>
            </a:bodyPr>
            <a:lstStyle/>
            <a:p>
              <a:pPr algn="ctr"/>
              <a:r>
                <a:rPr lang="en-US" sz="1600" b="1" i="1" dirty="0" err="1">
                  <a:solidFill>
                    <a:schemeClr val="accent4">
                      <a:lumMod val="50000"/>
                    </a:schemeClr>
                  </a:solidFill>
                </a:rPr>
                <a:t>Superius</a:t>
              </a:r>
              <a:r>
                <a:rPr lang="en-US" sz="1600" b="1" i="1" dirty="0">
                  <a:solidFill>
                    <a:schemeClr val="accent4">
                      <a:lumMod val="50000"/>
                    </a:schemeClr>
                  </a:solidFill>
                </a:rPr>
                <a:t> part</a:t>
              </a:r>
            </a:p>
          </p:txBody>
        </p:sp>
        <p:sp>
          <p:nvSpPr>
            <p:cNvPr id="41" name="TextBox 40"/>
            <p:cNvSpPr txBox="1"/>
            <p:nvPr/>
          </p:nvSpPr>
          <p:spPr>
            <a:xfrm>
              <a:off x="2679149" y="4331344"/>
              <a:ext cx="1735058" cy="338554"/>
            </a:xfrm>
            <a:prstGeom prst="rect">
              <a:avLst/>
            </a:prstGeom>
            <a:noFill/>
          </p:spPr>
          <p:txBody>
            <a:bodyPr wrap="square" rtlCol="0">
              <a:spAutoFit/>
            </a:bodyPr>
            <a:lstStyle/>
            <a:p>
              <a:pPr algn="ctr"/>
              <a:r>
                <a:rPr lang="en-US" sz="1600" b="1" i="1" dirty="0" err="1">
                  <a:solidFill>
                    <a:schemeClr val="accent4">
                      <a:lumMod val="50000"/>
                    </a:schemeClr>
                  </a:solidFill>
                </a:rPr>
                <a:t>Contratenor</a:t>
              </a:r>
              <a:r>
                <a:rPr lang="en-US" sz="1600" b="1" i="1" dirty="0">
                  <a:solidFill>
                    <a:schemeClr val="accent4">
                      <a:lumMod val="50000"/>
                    </a:schemeClr>
                  </a:solidFill>
                </a:rPr>
                <a:t> part</a:t>
              </a:r>
            </a:p>
          </p:txBody>
        </p:sp>
        <p:sp>
          <p:nvSpPr>
            <p:cNvPr id="42" name="TextBox 41"/>
            <p:cNvSpPr txBox="1"/>
            <p:nvPr/>
          </p:nvSpPr>
          <p:spPr>
            <a:xfrm>
              <a:off x="2864514" y="5976862"/>
              <a:ext cx="1364327" cy="338554"/>
            </a:xfrm>
            <a:prstGeom prst="rect">
              <a:avLst/>
            </a:prstGeom>
            <a:noFill/>
          </p:spPr>
          <p:txBody>
            <a:bodyPr wrap="square" rtlCol="0">
              <a:spAutoFit/>
            </a:bodyPr>
            <a:lstStyle/>
            <a:p>
              <a:pPr algn="ctr"/>
              <a:r>
                <a:rPr lang="en-US" sz="1600" b="1" i="1" dirty="0">
                  <a:solidFill>
                    <a:schemeClr val="accent4">
                      <a:lumMod val="50000"/>
                    </a:schemeClr>
                  </a:solidFill>
                </a:rPr>
                <a:t>Tenor part</a:t>
              </a:r>
            </a:p>
          </p:txBody>
        </p:sp>
        <p:cxnSp>
          <p:nvCxnSpPr>
            <p:cNvPr id="43" name="Straight Arrow Connector 42"/>
            <p:cNvCxnSpPr/>
            <p:nvPr/>
          </p:nvCxnSpPr>
          <p:spPr>
            <a:xfrm>
              <a:off x="4309411" y="5378254"/>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09411" y="3682328"/>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4305695" y="1976620"/>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7795627" y="3611726"/>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8836585" y="4495354"/>
              <a:ext cx="1655767" cy="369332"/>
            </a:xfrm>
            <a:prstGeom prst="rect">
              <a:avLst/>
            </a:prstGeom>
            <a:noFill/>
          </p:spPr>
          <p:txBody>
            <a:bodyPr wrap="square" rtlCol="0">
              <a:spAutoFit/>
            </a:bodyPr>
            <a:lstStyle/>
            <a:p>
              <a:pPr algn="ctr"/>
              <a:r>
                <a:rPr lang="en-US" b="1" dirty="0">
                  <a:solidFill>
                    <a:srgbClr val="00903F"/>
                  </a:solidFill>
                </a:rPr>
                <a:t>SCORE</a:t>
              </a:r>
            </a:p>
          </p:txBody>
        </p:sp>
        <p:cxnSp>
          <p:nvCxnSpPr>
            <p:cNvPr id="77" name="Straight Arrow Connector 76"/>
            <p:cNvCxnSpPr/>
            <p:nvPr/>
          </p:nvCxnSpPr>
          <p:spPr>
            <a:xfrm>
              <a:off x="2109693" y="2069120"/>
              <a:ext cx="744706" cy="0"/>
            </a:xfrm>
            <a:prstGeom prst="straightConnector1">
              <a:avLst/>
            </a:prstGeom>
            <a:ln w="635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0" name="Shape 90"/>
            <p:cNvSpPr txBox="1"/>
            <p:nvPr/>
          </p:nvSpPr>
          <p:spPr>
            <a:xfrm>
              <a:off x="2006640" y="3201088"/>
              <a:ext cx="777507" cy="398035"/>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5">
                      <a:lumMod val="75000"/>
                    </a:schemeClr>
                  </a:solidFill>
                </a:rPr>
                <a:t>OMR</a:t>
              </a:r>
            </a:p>
          </p:txBody>
        </p:sp>
        <p:cxnSp>
          <p:nvCxnSpPr>
            <p:cNvPr id="81" name="Straight Arrow Connector 80"/>
            <p:cNvCxnSpPr/>
            <p:nvPr/>
          </p:nvCxnSpPr>
          <p:spPr>
            <a:xfrm>
              <a:off x="2109693" y="3682328"/>
              <a:ext cx="744706" cy="0"/>
            </a:xfrm>
            <a:prstGeom prst="straightConnector1">
              <a:avLst/>
            </a:prstGeom>
            <a:ln w="635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2" name="Shape 90"/>
            <p:cNvSpPr txBox="1"/>
            <p:nvPr/>
          </p:nvSpPr>
          <p:spPr>
            <a:xfrm>
              <a:off x="2006640" y="4914526"/>
              <a:ext cx="777507" cy="355383"/>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5">
                      <a:lumMod val="75000"/>
                    </a:schemeClr>
                  </a:solidFill>
                </a:rPr>
                <a:t>OMR</a:t>
              </a:r>
            </a:p>
          </p:txBody>
        </p:sp>
        <p:cxnSp>
          <p:nvCxnSpPr>
            <p:cNvPr id="83" name="Straight Arrow Connector 82"/>
            <p:cNvCxnSpPr/>
            <p:nvPr/>
          </p:nvCxnSpPr>
          <p:spPr>
            <a:xfrm>
              <a:off x="2109693" y="5353113"/>
              <a:ext cx="744706" cy="0"/>
            </a:xfrm>
            <a:prstGeom prst="straightConnector1">
              <a:avLst/>
            </a:prstGeom>
            <a:ln w="635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CB3BBCC2-3583-D149-8B23-994F4B112483}"/>
                </a:ext>
              </a:extLst>
            </p:cNvPr>
            <p:cNvSpPr/>
            <p:nvPr/>
          </p:nvSpPr>
          <p:spPr>
            <a:xfrm>
              <a:off x="2999876" y="3099450"/>
              <a:ext cx="1093610" cy="1249136"/>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sz="1550" b="1" i="0" u="none" strike="noStrike" dirty="0">
                  <a:solidFill>
                    <a:srgbClr val="000000"/>
                  </a:solidFill>
                  <a:effectLst/>
                  <a:latin typeface="Arial" charset="0"/>
                </a:rPr>
                <a:t>Mensural MEI file</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endParaRPr lang="en-US" sz="1550" dirty="0"/>
            </a:p>
            <a:p>
              <a:pPr algn="ctr" fontAlgn="ctr"/>
              <a:endParaRPr lang="en-US" sz="1000" dirty="0">
                <a:solidFill>
                  <a:srgbClr val="000000"/>
                </a:solidFill>
                <a:latin typeface="Arial" charset="0"/>
              </a:endParaRPr>
            </a:p>
          </p:txBody>
        </p:sp>
        <p:sp>
          <p:nvSpPr>
            <p:cNvPr id="30" name="Rectangle 29">
              <a:extLst>
                <a:ext uri="{FF2B5EF4-FFF2-40B4-BE49-F238E27FC236}">
                  <a16:creationId xmlns:a16="http://schemas.microsoft.com/office/drawing/2014/main" id="{FA154F14-FEFC-C241-A96F-8449150D3BAD}"/>
                </a:ext>
              </a:extLst>
            </p:cNvPr>
            <p:cNvSpPr/>
            <p:nvPr/>
          </p:nvSpPr>
          <p:spPr>
            <a:xfrm>
              <a:off x="2999876" y="4750477"/>
              <a:ext cx="1093610" cy="1249136"/>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sz="1550" b="1" i="0" u="none" strike="noStrike" dirty="0">
                  <a:solidFill>
                    <a:srgbClr val="000000"/>
                  </a:solidFill>
                  <a:effectLst/>
                  <a:latin typeface="Arial" charset="0"/>
                </a:rPr>
                <a:t>Mensural MEI file</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endParaRPr lang="en-US" sz="1550" dirty="0"/>
            </a:p>
            <a:p>
              <a:pPr algn="ctr" fontAlgn="ctr"/>
              <a:endParaRPr lang="en-US" sz="1000" dirty="0">
                <a:solidFill>
                  <a:srgbClr val="000000"/>
                </a:solidFill>
                <a:latin typeface="Arial" charset="0"/>
              </a:endParaRPr>
            </a:p>
          </p:txBody>
        </p:sp>
        <p:pic>
          <p:nvPicPr>
            <p:cNvPr id="27" name="Picture 26">
              <a:extLst>
                <a:ext uri="{FF2B5EF4-FFF2-40B4-BE49-F238E27FC236}">
                  <a16:creationId xmlns:a16="http://schemas.microsoft.com/office/drawing/2014/main" id="{C6A1960E-A098-2049-B890-65B8D7EFBDED}"/>
                </a:ext>
              </a:extLst>
            </p:cNvPr>
            <p:cNvPicPr>
              <a:picLocks noChangeAspect="1"/>
            </p:cNvPicPr>
            <p:nvPr/>
          </p:nvPicPr>
          <p:blipFill rotWithShape="1">
            <a:blip r:embed="rId4"/>
            <a:srcRect t="2581"/>
            <a:stretch/>
          </p:blipFill>
          <p:spPr>
            <a:xfrm>
              <a:off x="208623" y="3182669"/>
              <a:ext cx="1764000" cy="1069749"/>
            </a:xfrm>
            <a:prstGeom prst="rect">
              <a:avLst/>
            </a:prstGeom>
            <a:ln>
              <a:solidFill>
                <a:srgbClr val="00B050"/>
              </a:solidFill>
            </a:ln>
          </p:spPr>
        </p:pic>
        <p:pic>
          <p:nvPicPr>
            <p:cNvPr id="28" name="Picture 27">
              <a:extLst>
                <a:ext uri="{FF2B5EF4-FFF2-40B4-BE49-F238E27FC236}">
                  <a16:creationId xmlns:a16="http://schemas.microsoft.com/office/drawing/2014/main" id="{3893E083-706D-3748-A280-88624CE53A56}"/>
                </a:ext>
              </a:extLst>
            </p:cNvPr>
            <p:cNvPicPr>
              <a:picLocks noChangeAspect="1"/>
            </p:cNvPicPr>
            <p:nvPr/>
          </p:nvPicPr>
          <p:blipFill>
            <a:blip r:embed="rId5"/>
            <a:stretch>
              <a:fillRect/>
            </a:stretch>
          </p:blipFill>
          <p:spPr>
            <a:xfrm>
              <a:off x="417466" y="1439567"/>
              <a:ext cx="1556871" cy="1349707"/>
            </a:xfrm>
            <a:prstGeom prst="rect">
              <a:avLst/>
            </a:prstGeom>
            <a:ln>
              <a:solidFill>
                <a:schemeClr val="accent4"/>
              </a:solidFill>
            </a:ln>
          </p:spPr>
        </p:pic>
        <p:pic>
          <p:nvPicPr>
            <p:cNvPr id="31" name="Picture 30">
              <a:extLst>
                <a:ext uri="{FF2B5EF4-FFF2-40B4-BE49-F238E27FC236}">
                  <a16:creationId xmlns:a16="http://schemas.microsoft.com/office/drawing/2014/main" id="{CED2F59E-77B4-8242-9C31-C7126248DD1C}"/>
                </a:ext>
              </a:extLst>
            </p:cNvPr>
            <p:cNvPicPr>
              <a:picLocks noChangeAspect="1"/>
            </p:cNvPicPr>
            <p:nvPr/>
          </p:nvPicPr>
          <p:blipFill>
            <a:blip r:embed="rId6"/>
            <a:stretch>
              <a:fillRect/>
            </a:stretch>
          </p:blipFill>
          <p:spPr>
            <a:xfrm>
              <a:off x="212497" y="4750477"/>
              <a:ext cx="1764000" cy="1509926"/>
            </a:xfrm>
            <a:prstGeom prst="rect">
              <a:avLst/>
            </a:prstGeom>
            <a:ln>
              <a:solidFill>
                <a:srgbClr val="FF0000"/>
              </a:solidFill>
            </a:ln>
          </p:spPr>
        </p:pic>
        <p:sp>
          <p:nvSpPr>
            <p:cNvPr id="47" name="Rectangle 46"/>
            <p:cNvSpPr/>
            <p:nvPr/>
          </p:nvSpPr>
          <p:spPr>
            <a:xfrm>
              <a:off x="8836585" y="2519966"/>
              <a:ext cx="1655768" cy="2015936"/>
            </a:xfrm>
            <a:prstGeom prst="rect">
              <a:avLst/>
            </a:prstGeom>
            <a:solidFill>
              <a:schemeClr val="bg1"/>
            </a:solidFill>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a:t>
              </a:r>
            </a:p>
            <a:p>
              <a:pPr algn="ctr" fontAlgn="ctr"/>
              <a:r>
                <a:rPr lang="en-US" b="1" i="0" u="none" strike="noStrike" dirty="0">
                  <a:solidFill>
                    <a:srgbClr val="000000"/>
                  </a:solidFill>
                  <a:effectLst/>
                  <a:latin typeface="Arial" charset="0"/>
                </a:rPr>
                <a:t>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r>
                <a:rPr lang="en-US" b="1" dirty="0">
                  <a:solidFill>
                    <a:srgbClr val="000000"/>
                  </a:solidFill>
                  <a:latin typeface="Arial" charset="0"/>
                </a:rPr>
                <a:t>________</a:t>
              </a:r>
            </a:p>
            <a:p>
              <a:pPr algn="ctr" fontAlgn="ctr"/>
              <a:endParaRPr lang="en-US" sz="1200" dirty="0">
                <a:solidFill>
                  <a:srgbClr val="000000"/>
                </a:solidFill>
                <a:latin typeface="Arial" charset="0"/>
              </a:endParaRPr>
            </a:p>
          </p:txBody>
        </p:sp>
      </p:grpSp>
      <p:pic>
        <p:nvPicPr>
          <p:cNvPr id="50" name="Picture 49">
            <a:extLst>
              <a:ext uri="{FF2B5EF4-FFF2-40B4-BE49-F238E27FC236}">
                <a16:creationId xmlns:a16="http://schemas.microsoft.com/office/drawing/2014/main" id="{3701544D-AA78-0F47-9FBC-AE12E5E70F96}"/>
              </a:ext>
            </a:extLst>
          </p:cNvPr>
          <p:cNvPicPr>
            <a:picLocks noChangeAspect="1"/>
          </p:cNvPicPr>
          <p:nvPr/>
        </p:nvPicPr>
        <p:blipFill>
          <a:blip r:embed="rId7"/>
          <a:stretch>
            <a:fillRect/>
          </a:stretch>
        </p:blipFill>
        <p:spPr>
          <a:xfrm>
            <a:off x="11026321" y="4218274"/>
            <a:ext cx="990454" cy="345244"/>
          </a:xfrm>
          <a:prstGeom prst="rect">
            <a:avLst/>
          </a:prstGeom>
          <a:ln w="28575">
            <a:solidFill>
              <a:srgbClr val="4472C4"/>
            </a:solidFill>
          </a:ln>
        </p:spPr>
      </p:pic>
      <p:sp>
        <p:nvSpPr>
          <p:cNvPr id="3" name="TextBox 2">
            <a:extLst>
              <a:ext uri="{FF2B5EF4-FFF2-40B4-BE49-F238E27FC236}">
                <a16:creationId xmlns:a16="http://schemas.microsoft.com/office/drawing/2014/main" id="{F747DFE5-27B8-5643-9FB5-436ADBD619B9}"/>
              </a:ext>
            </a:extLst>
          </p:cNvPr>
          <p:cNvSpPr txBox="1"/>
          <p:nvPr/>
        </p:nvSpPr>
        <p:spPr>
          <a:xfrm>
            <a:off x="2582628" y="342324"/>
            <a:ext cx="1913802" cy="707886"/>
          </a:xfrm>
          <a:prstGeom prst="rect">
            <a:avLst/>
          </a:prstGeom>
          <a:solidFill>
            <a:schemeClr val="bg1"/>
          </a:solidFill>
          <a:ln>
            <a:solidFill>
              <a:schemeClr val="accent5">
                <a:lumMod val="75000"/>
              </a:schemeClr>
            </a:solidFill>
          </a:ln>
        </p:spPr>
        <p:txBody>
          <a:bodyPr wrap="square" rtlCol="0">
            <a:spAutoFit/>
          </a:bodyPr>
          <a:lstStyle/>
          <a:p>
            <a:pPr marL="342900" indent="-342900">
              <a:buFont typeface="Arial" panose="020B0604020202020204" pitchFamily="34" charset="0"/>
              <a:buChar char="•"/>
            </a:pPr>
            <a:r>
              <a:rPr lang="en-US" sz="2000" b="1" dirty="0">
                <a:solidFill>
                  <a:schemeClr val="accent5">
                    <a:lumMod val="75000"/>
                  </a:schemeClr>
                </a:solidFill>
              </a:rPr>
              <a:t>Pitch</a:t>
            </a:r>
          </a:p>
          <a:p>
            <a:pPr marL="342900" indent="-342900">
              <a:buFont typeface="Arial" panose="020B0604020202020204" pitchFamily="34" charset="0"/>
              <a:buChar char="•"/>
            </a:pPr>
            <a:r>
              <a:rPr lang="en-US" sz="2000" b="1" dirty="0">
                <a:solidFill>
                  <a:schemeClr val="accent5">
                    <a:lumMod val="75000"/>
                  </a:schemeClr>
                </a:solidFill>
              </a:rPr>
              <a:t>Note shape</a:t>
            </a:r>
          </a:p>
        </p:txBody>
      </p:sp>
    </p:spTree>
    <p:extLst>
      <p:ext uri="{BB962C8B-B14F-4D97-AF65-F5344CB8AC3E}">
        <p14:creationId xmlns:p14="http://schemas.microsoft.com/office/powerpoint/2010/main" val="3259825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edge">
                                      <p:cBhvr>
                                        <p:cTn id="7" dur="1000"/>
                                        <p:tgtEl>
                                          <p:spTgt spid="33"/>
                                        </p:tgtEl>
                                      </p:cBhvr>
                                    </p:animEffect>
                                  </p:childTnLst>
                                </p:cTn>
                              </p:par>
                              <p:par>
                                <p:cTn id="8" presetID="9" presetClass="entr" presetSubtype="0" fill="hold"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dissolve">
                                      <p:cBhvr>
                                        <p:cTn id="10"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BE51C-72FD-2D46-9188-9D94688E4859}"/>
              </a:ext>
            </a:extLst>
          </p:cNvPr>
          <p:cNvSpPr>
            <a:spLocks noGrp="1"/>
          </p:cNvSpPr>
          <p:nvPr>
            <p:ph type="title"/>
          </p:nvPr>
        </p:nvSpPr>
        <p:spPr>
          <a:xfrm>
            <a:off x="0" y="1"/>
            <a:ext cx="12192000" cy="1700462"/>
          </a:xfrm>
          <a:solidFill>
            <a:schemeClr val="tx1">
              <a:lumMod val="75000"/>
              <a:lumOff val="25000"/>
            </a:schemeClr>
          </a:solidFill>
        </p:spPr>
        <p:txBody>
          <a:bodyPr/>
          <a:lstStyle/>
          <a:p>
            <a:pPr algn="ctr"/>
            <a:r>
              <a:rPr lang="en-US" dirty="0">
                <a:solidFill>
                  <a:schemeClr val="bg1"/>
                </a:solidFill>
              </a:rPr>
              <a:t>SIMSSA Tools</a:t>
            </a:r>
          </a:p>
        </p:txBody>
      </p:sp>
      <p:graphicFrame>
        <p:nvGraphicFramePr>
          <p:cNvPr id="3" name="Diagram 2">
            <a:extLst>
              <a:ext uri="{FF2B5EF4-FFF2-40B4-BE49-F238E27FC236}">
                <a16:creationId xmlns:a16="http://schemas.microsoft.com/office/drawing/2014/main" id="{888DA850-3AC6-A84A-B8FA-0191EAE55D48}"/>
              </a:ext>
            </a:extLst>
          </p:cNvPr>
          <p:cNvGraphicFramePr/>
          <p:nvPr>
            <p:extLst>
              <p:ext uri="{D42A27DB-BD31-4B8C-83A1-F6EECF244321}">
                <p14:modId xmlns:p14="http://schemas.microsoft.com/office/powerpoint/2010/main" val="2238440803"/>
              </p:ext>
            </p:extLst>
          </p:nvPr>
        </p:nvGraphicFramePr>
        <p:xfrm>
          <a:off x="433137" y="2560066"/>
          <a:ext cx="11325726" cy="20848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Left Brace 3">
            <a:extLst>
              <a:ext uri="{FF2B5EF4-FFF2-40B4-BE49-F238E27FC236}">
                <a16:creationId xmlns:a16="http://schemas.microsoft.com/office/drawing/2014/main" id="{DF4165C2-A15D-2B40-9E1B-259F1796DE8D}"/>
              </a:ext>
            </a:extLst>
          </p:cNvPr>
          <p:cNvSpPr/>
          <p:nvPr/>
        </p:nvSpPr>
        <p:spPr>
          <a:xfrm rot="16200000">
            <a:off x="5876022" y="970055"/>
            <a:ext cx="439955" cy="7789647"/>
          </a:xfrm>
          <a:prstGeom prst="leftBrace">
            <a:avLst>
              <a:gd name="adj1" fmla="val 95844"/>
              <a:gd name="adj2" fmla="val 50000"/>
            </a:avLst>
          </a:prstGeom>
          <a:ln w="38100" cmpd="sng">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0C3AF84D-5021-A442-9CED-B0EA1001F2E0}"/>
              </a:ext>
            </a:extLst>
          </p:cNvPr>
          <p:cNvSpPr txBox="1"/>
          <p:nvPr/>
        </p:nvSpPr>
        <p:spPr>
          <a:xfrm>
            <a:off x="5117432" y="5198280"/>
            <a:ext cx="1989221" cy="430887"/>
          </a:xfrm>
          <a:prstGeom prst="rect">
            <a:avLst/>
          </a:prstGeom>
          <a:solidFill>
            <a:schemeClr val="accent5">
              <a:lumMod val="60000"/>
              <a:lumOff val="40000"/>
            </a:schemeClr>
          </a:solidFill>
        </p:spPr>
        <p:txBody>
          <a:bodyPr wrap="square" rtlCol="0">
            <a:spAutoFit/>
          </a:bodyPr>
          <a:lstStyle/>
          <a:p>
            <a:pPr algn="ctr"/>
            <a:r>
              <a:rPr lang="en-US" sz="2200" b="1" dirty="0"/>
              <a:t>OMR Workflow</a:t>
            </a:r>
          </a:p>
        </p:txBody>
      </p:sp>
      <p:sp>
        <p:nvSpPr>
          <p:cNvPr id="24" name="Slide Number Placeholder 23">
            <a:extLst>
              <a:ext uri="{FF2B5EF4-FFF2-40B4-BE49-F238E27FC236}">
                <a16:creationId xmlns:a16="http://schemas.microsoft.com/office/drawing/2014/main" id="{1C175387-146C-F847-9E19-BC04D6C1DF50}"/>
              </a:ext>
            </a:extLst>
          </p:cNvPr>
          <p:cNvSpPr>
            <a:spLocks noGrp="1"/>
          </p:cNvSpPr>
          <p:nvPr>
            <p:ph type="sldNum" sz="quarter" idx="12"/>
          </p:nvPr>
        </p:nvSpPr>
        <p:spPr/>
        <p:txBody>
          <a:bodyPr/>
          <a:lstStyle/>
          <a:p>
            <a:fld id="{FEB79235-E426-D04C-BD5A-D6C3FB9C44CE}" type="slidenum">
              <a:rPr lang="en-US" smtClean="0"/>
              <a:t>8</a:t>
            </a:fld>
            <a:endParaRPr lang="en-US"/>
          </a:p>
        </p:txBody>
      </p:sp>
    </p:spTree>
    <p:extLst>
      <p:ext uri="{BB962C8B-B14F-4D97-AF65-F5344CB8AC3E}">
        <p14:creationId xmlns:p14="http://schemas.microsoft.com/office/powerpoint/2010/main" val="218808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BE51C-72FD-2D46-9188-9D94688E4859}"/>
              </a:ext>
            </a:extLst>
          </p:cNvPr>
          <p:cNvSpPr>
            <a:spLocks noGrp="1"/>
          </p:cNvSpPr>
          <p:nvPr>
            <p:ph type="title"/>
          </p:nvPr>
        </p:nvSpPr>
        <p:spPr>
          <a:xfrm>
            <a:off x="0" y="1"/>
            <a:ext cx="12192000" cy="1700462"/>
          </a:xfrm>
          <a:solidFill>
            <a:schemeClr val="tx1">
              <a:lumMod val="75000"/>
              <a:lumOff val="25000"/>
            </a:schemeClr>
          </a:solidFill>
        </p:spPr>
        <p:txBody>
          <a:bodyPr/>
          <a:lstStyle/>
          <a:p>
            <a:pPr algn="ctr"/>
            <a:r>
              <a:rPr lang="en-US">
                <a:solidFill>
                  <a:schemeClr val="bg1"/>
                </a:solidFill>
              </a:rPr>
              <a:t>DIY Scanner</a:t>
            </a:r>
            <a:endParaRPr lang="en-US" dirty="0">
              <a:solidFill>
                <a:schemeClr val="bg1"/>
              </a:solidFill>
            </a:endParaRPr>
          </a:p>
        </p:txBody>
      </p:sp>
      <p:sp>
        <p:nvSpPr>
          <p:cNvPr id="24" name="Slide Number Placeholder 23">
            <a:extLst>
              <a:ext uri="{FF2B5EF4-FFF2-40B4-BE49-F238E27FC236}">
                <a16:creationId xmlns:a16="http://schemas.microsoft.com/office/drawing/2014/main" id="{1C175387-146C-F847-9E19-BC04D6C1DF50}"/>
              </a:ext>
            </a:extLst>
          </p:cNvPr>
          <p:cNvSpPr>
            <a:spLocks noGrp="1"/>
          </p:cNvSpPr>
          <p:nvPr>
            <p:ph type="sldNum" sz="quarter" idx="12"/>
          </p:nvPr>
        </p:nvSpPr>
        <p:spPr>
          <a:xfrm>
            <a:off x="8610600" y="6356350"/>
            <a:ext cx="2743200" cy="365125"/>
          </a:xfrm>
        </p:spPr>
        <p:txBody>
          <a:bodyPr/>
          <a:lstStyle/>
          <a:p>
            <a:fld id="{FEB79235-E426-D04C-BD5A-D6C3FB9C44CE}" type="slidenum">
              <a:rPr lang="en-US" smtClean="0"/>
              <a:t>9</a:t>
            </a:fld>
            <a:endParaRPr lang="en-US"/>
          </a:p>
        </p:txBody>
      </p:sp>
      <p:pic>
        <p:nvPicPr>
          <p:cNvPr id="7" name="Picture 6" descr="A picture containing object&#13;&#10;&#13;&#10;Description automatically generated">
            <a:extLst>
              <a:ext uri="{FF2B5EF4-FFF2-40B4-BE49-F238E27FC236}">
                <a16:creationId xmlns:a16="http://schemas.microsoft.com/office/drawing/2014/main" id="{B3A7CCB8-C92F-934D-A566-A7980AE89CEF}"/>
              </a:ext>
            </a:extLst>
          </p:cNvPr>
          <p:cNvPicPr>
            <a:picLocks noChangeAspect="1"/>
          </p:cNvPicPr>
          <p:nvPr/>
        </p:nvPicPr>
        <p:blipFill>
          <a:blip r:embed="rId3"/>
          <a:stretch>
            <a:fillRect/>
          </a:stretch>
        </p:blipFill>
        <p:spPr>
          <a:xfrm>
            <a:off x="1397000" y="1776229"/>
            <a:ext cx="3635271" cy="4580121"/>
          </a:xfrm>
          <a:prstGeom prst="rect">
            <a:avLst/>
          </a:prstGeom>
        </p:spPr>
      </p:pic>
      <p:pic>
        <p:nvPicPr>
          <p:cNvPr id="9" name="Picture 8" descr="A picture containing photo, box&#13;&#10;&#13;&#10;Description automatically generated">
            <a:extLst>
              <a:ext uri="{FF2B5EF4-FFF2-40B4-BE49-F238E27FC236}">
                <a16:creationId xmlns:a16="http://schemas.microsoft.com/office/drawing/2014/main" id="{45F5456D-FACB-5642-BEC0-F7A843F5315C}"/>
              </a:ext>
            </a:extLst>
          </p:cNvPr>
          <p:cNvPicPr>
            <a:picLocks noChangeAspect="1"/>
          </p:cNvPicPr>
          <p:nvPr/>
        </p:nvPicPr>
        <p:blipFill>
          <a:blip r:embed="rId4"/>
          <a:stretch>
            <a:fillRect/>
          </a:stretch>
        </p:blipFill>
        <p:spPr>
          <a:xfrm>
            <a:off x="6426200" y="2273497"/>
            <a:ext cx="4368800" cy="3302000"/>
          </a:xfrm>
          <a:prstGeom prst="rect">
            <a:avLst/>
          </a:prstGeom>
        </p:spPr>
      </p:pic>
      <p:sp>
        <p:nvSpPr>
          <p:cNvPr id="21" name="TextBox 20">
            <a:extLst>
              <a:ext uri="{FF2B5EF4-FFF2-40B4-BE49-F238E27FC236}">
                <a16:creationId xmlns:a16="http://schemas.microsoft.com/office/drawing/2014/main" id="{E9BBCCA3-D8E7-B44D-B409-E2C325EBDB41}"/>
              </a:ext>
            </a:extLst>
          </p:cNvPr>
          <p:cNvSpPr txBox="1"/>
          <p:nvPr/>
        </p:nvSpPr>
        <p:spPr>
          <a:xfrm>
            <a:off x="8919148" y="5781257"/>
            <a:ext cx="1875852" cy="369332"/>
          </a:xfrm>
          <a:prstGeom prst="rect">
            <a:avLst/>
          </a:prstGeom>
          <a:noFill/>
        </p:spPr>
        <p:txBody>
          <a:bodyPr wrap="square" rtlCol="0">
            <a:spAutoFit/>
          </a:bodyPr>
          <a:lstStyle/>
          <a:p>
            <a:pPr algn="r"/>
            <a:r>
              <a:rPr lang="en-US" b="1" dirty="0">
                <a:hlinkClick r:id="rId5"/>
              </a:rPr>
              <a:t>DIY Book Scanner</a:t>
            </a:r>
            <a:endParaRPr lang="en-US" b="1" dirty="0"/>
          </a:p>
        </p:txBody>
      </p:sp>
    </p:spTree>
    <p:extLst>
      <p:ext uri="{BB962C8B-B14F-4D97-AF65-F5344CB8AC3E}">
        <p14:creationId xmlns:p14="http://schemas.microsoft.com/office/powerpoint/2010/main" val="363677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274</TotalTime>
  <Words>636</Words>
  <Application>Microsoft Macintosh PowerPoint</Application>
  <PresentationFormat>Widescreen</PresentationFormat>
  <Paragraphs>166</Paragraphs>
  <Slides>11</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Guatemalan Manuscript Digitization Project</vt:lpstr>
      <vt:lpstr>Project Goals</vt:lpstr>
      <vt:lpstr>Guatemalan Manuscripts</vt:lpstr>
      <vt:lpstr>Mensural Notation</vt:lpstr>
      <vt:lpstr>Barriers for Accessing the Music</vt:lpstr>
      <vt:lpstr>SIMSSA Tools</vt:lpstr>
      <vt:lpstr>PowerPoint Presentation</vt:lpstr>
      <vt:lpstr>SIMSSA Tools</vt:lpstr>
      <vt:lpstr>DIY Scanner</vt:lpstr>
      <vt:lpstr>PowerPoint Presentation</vt:lpstr>
      <vt:lpstr>Thank you!  martha.thomaeelias@mail.mcgill.ca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Guatemalan Manuscript Digitization Project</dc:title>
  <dc:creator>Martha Thomae Elias</dc:creator>
  <cp:lastModifiedBy>Martha Thomae Elias</cp:lastModifiedBy>
  <cp:revision>63</cp:revision>
  <dcterms:created xsi:type="dcterms:W3CDTF">2018-11-28T03:44:18Z</dcterms:created>
  <dcterms:modified xsi:type="dcterms:W3CDTF">2018-11-30T23:25:49Z</dcterms:modified>
</cp:coreProperties>
</file>